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handoutMasterIdLst>
    <p:handoutMasterId r:id="rId50"/>
  </p:handoutMasterIdLst>
  <p:sldIdLst>
    <p:sldId id="256" r:id="rId2"/>
    <p:sldId id="702" r:id="rId3"/>
    <p:sldId id="703" r:id="rId4"/>
    <p:sldId id="684" r:id="rId5"/>
    <p:sldId id="685" r:id="rId6"/>
    <p:sldId id="686" r:id="rId7"/>
    <p:sldId id="355" r:id="rId8"/>
    <p:sldId id="687" r:id="rId9"/>
    <p:sldId id="688" r:id="rId10"/>
    <p:sldId id="592" r:id="rId11"/>
    <p:sldId id="596" r:id="rId12"/>
    <p:sldId id="597" r:id="rId13"/>
    <p:sldId id="598" r:id="rId14"/>
    <p:sldId id="599" r:id="rId15"/>
    <p:sldId id="600" r:id="rId16"/>
    <p:sldId id="601" r:id="rId17"/>
    <p:sldId id="689" r:id="rId18"/>
    <p:sldId id="591" r:id="rId19"/>
    <p:sldId id="690" r:id="rId20"/>
    <p:sldId id="691" r:id="rId21"/>
    <p:sldId id="692" r:id="rId22"/>
    <p:sldId id="693" r:id="rId23"/>
    <p:sldId id="694" r:id="rId24"/>
    <p:sldId id="695" r:id="rId25"/>
    <p:sldId id="696" r:id="rId26"/>
    <p:sldId id="697" r:id="rId27"/>
    <p:sldId id="708" r:id="rId28"/>
    <p:sldId id="699" r:id="rId29"/>
    <p:sldId id="698" r:id="rId30"/>
    <p:sldId id="608" r:id="rId31"/>
    <p:sldId id="700" r:id="rId32"/>
    <p:sldId id="705" r:id="rId33"/>
    <p:sldId id="707" r:id="rId34"/>
    <p:sldId id="610" r:id="rId35"/>
    <p:sldId id="710" r:id="rId36"/>
    <p:sldId id="711" r:id="rId37"/>
    <p:sldId id="628" r:id="rId38"/>
    <p:sldId id="630" r:id="rId39"/>
    <p:sldId id="701" r:id="rId40"/>
    <p:sldId id="631" r:id="rId41"/>
    <p:sldId id="712" r:id="rId42"/>
    <p:sldId id="713" r:id="rId43"/>
    <p:sldId id="716" r:id="rId44"/>
    <p:sldId id="717" r:id="rId45"/>
    <p:sldId id="714" r:id="rId46"/>
    <p:sldId id="715" r:id="rId47"/>
    <p:sldId id="718" r:id="rId48"/>
  </p:sldIdLst>
  <p:sldSz cx="9144000" cy="6858000" type="screen4x3"/>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D2FFB3D-56B5-4444-B7A5-1AB381D49605}">
          <p14:sldIdLst>
            <p14:sldId id="256"/>
            <p14:sldId id="702"/>
            <p14:sldId id="703"/>
            <p14:sldId id="684"/>
            <p14:sldId id="685"/>
            <p14:sldId id="686"/>
            <p14:sldId id="355"/>
            <p14:sldId id="687"/>
            <p14:sldId id="688"/>
            <p14:sldId id="592"/>
            <p14:sldId id="596"/>
            <p14:sldId id="597"/>
            <p14:sldId id="598"/>
            <p14:sldId id="599"/>
            <p14:sldId id="600"/>
            <p14:sldId id="601"/>
            <p14:sldId id="689"/>
            <p14:sldId id="591"/>
            <p14:sldId id="690"/>
            <p14:sldId id="691"/>
            <p14:sldId id="692"/>
            <p14:sldId id="693"/>
            <p14:sldId id="694"/>
            <p14:sldId id="695"/>
            <p14:sldId id="696"/>
            <p14:sldId id="697"/>
            <p14:sldId id="708"/>
            <p14:sldId id="699"/>
            <p14:sldId id="698"/>
            <p14:sldId id="608"/>
            <p14:sldId id="700"/>
            <p14:sldId id="705"/>
            <p14:sldId id="707"/>
            <p14:sldId id="610"/>
            <p14:sldId id="710"/>
            <p14:sldId id="711"/>
            <p14:sldId id="628"/>
            <p14:sldId id="630"/>
            <p14:sldId id="701"/>
            <p14:sldId id="631"/>
            <p14:sldId id="712"/>
            <p14:sldId id="713"/>
            <p14:sldId id="716"/>
            <p14:sldId id="717"/>
            <p14:sldId id="714"/>
            <p14:sldId id="715"/>
            <p14:sldId id="71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208">
          <p15:clr>
            <a:srgbClr val="A4A3A4"/>
          </p15:clr>
        </p15:guide>
        <p15:guide id="2" pos="292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ulianne Quinn" initials="JQ" lastIdx="9"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000C2"/>
    <a:srgbClr val="CD0000"/>
    <a:srgbClr val="006D2C"/>
    <a:srgbClr val="680000"/>
    <a:srgbClr val="C9C9C9"/>
    <a:srgbClr val="C4C4C4"/>
    <a:srgbClr val="DDDDDD"/>
    <a:srgbClr val="C0C0C0"/>
    <a:srgbClr val="1F497D"/>
    <a:srgbClr val="A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404" autoAdjust="0"/>
  </p:normalViewPr>
  <p:slideViewPr>
    <p:cSldViewPr>
      <p:cViewPr>
        <p:scale>
          <a:sx n="100" d="100"/>
          <a:sy n="100" d="100"/>
        </p:scale>
        <p:origin x="1914" y="426"/>
      </p:cViewPr>
      <p:guideLst>
        <p:guide orient="horz" pos="2160"/>
        <p:guide pos="2880"/>
      </p:guideLst>
    </p:cSldViewPr>
  </p:slideViewPr>
  <p:notesTextViewPr>
    <p:cViewPr>
      <p:scale>
        <a:sx n="100" d="100"/>
        <a:sy n="100" d="100"/>
      </p:scale>
      <p:origin x="0" y="0"/>
    </p:cViewPr>
  </p:notesTextViewPr>
  <p:notesViewPr>
    <p:cSldViewPr>
      <p:cViewPr varScale="1">
        <p:scale>
          <a:sx n="88" d="100"/>
          <a:sy n="88" d="100"/>
        </p:scale>
        <p:origin x="-3870" y="-120"/>
      </p:cViewPr>
      <p:guideLst>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5265809" y="0"/>
            <a:ext cx="4028440" cy="350520"/>
          </a:xfrm>
          <a:prstGeom prst="rect">
            <a:avLst/>
          </a:prstGeom>
        </p:spPr>
        <p:txBody>
          <a:bodyPr vert="horz" lIns="93177" tIns="46589" rIns="93177" bIns="46589" rtlCol="0"/>
          <a:lstStyle>
            <a:lvl1pPr algn="r">
              <a:defRPr sz="1200"/>
            </a:lvl1pPr>
          </a:lstStyle>
          <a:p>
            <a:fld id="{B1A2FEDD-B18D-4F08-B90A-F02966C56EEE}" type="datetimeFigureOut">
              <a:rPr lang="en-US" smtClean="0"/>
              <a:t>7/30/2019</a:t>
            </a:fld>
            <a:endParaRPr lang="en-US" dirty="0"/>
          </a:p>
        </p:txBody>
      </p:sp>
      <p:sp>
        <p:nvSpPr>
          <p:cNvPr id="4" name="Footer Placeholder 3"/>
          <p:cNvSpPr>
            <a:spLocks noGrp="1"/>
          </p:cNvSpPr>
          <p:nvPr>
            <p:ph type="ftr" sz="quarter" idx="2"/>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5265809" y="6658664"/>
            <a:ext cx="4028440" cy="350520"/>
          </a:xfrm>
          <a:prstGeom prst="rect">
            <a:avLst/>
          </a:prstGeom>
        </p:spPr>
        <p:txBody>
          <a:bodyPr vert="horz" lIns="93177" tIns="46589" rIns="93177" bIns="46589" rtlCol="0" anchor="b"/>
          <a:lstStyle>
            <a:lvl1pPr algn="r">
              <a:defRPr sz="1200"/>
            </a:lvl1pPr>
          </a:lstStyle>
          <a:p>
            <a:fld id="{55697F78-A2D2-4017-94F3-8344B8CF64AB}" type="slidenum">
              <a:rPr lang="en-US" smtClean="0"/>
              <a:t>‹#›</a:t>
            </a:fld>
            <a:endParaRPr lang="en-US" dirty="0"/>
          </a:p>
        </p:txBody>
      </p:sp>
    </p:spTree>
    <p:extLst>
      <p:ext uri="{BB962C8B-B14F-4D97-AF65-F5344CB8AC3E}">
        <p14:creationId xmlns:p14="http://schemas.microsoft.com/office/powerpoint/2010/main" val="1452773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5265809" y="0"/>
            <a:ext cx="4028440" cy="350520"/>
          </a:xfrm>
          <a:prstGeom prst="rect">
            <a:avLst/>
          </a:prstGeom>
        </p:spPr>
        <p:txBody>
          <a:bodyPr vert="horz" lIns="93177" tIns="46589" rIns="93177" bIns="46589" rtlCol="0"/>
          <a:lstStyle>
            <a:lvl1pPr algn="r">
              <a:defRPr sz="1200"/>
            </a:lvl1pPr>
          </a:lstStyle>
          <a:p>
            <a:fld id="{739AB784-4AF1-413D-AB7B-F5436CAD37BA}" type="datetimeFigureOut">
              <a:rPr lang="en-US" smtClean="0"/>
              <a:t>7/30/2019</a:t>
            </a:fld>
            <a:endParaRPr lang="en-US" dirty="0"/>
          </a:p>
        </p:txBody>
      </p:sp>
      <p:sp>
        <p:nvSpPr>
          <p:cNvPr id="4" name="Slide Image Placeholder 3"/>
          <p:cNvSpPr>
            <a:spLocks noGrp="1" noRot="1" noChangeAspect="1"/>
          </p:cNvSpPr>
          <p:nvPr>
            <p:ph type="sldImg" idx="2"/>
          </p:nvPr>
        </p:nvSpPr>
        <p:spPr>
          <a:xfrm>
            <a:off x="2895600" y="525463"/>
            <a:ext cx="3505200" cy="2628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929640" y="3329940"/>
            <a:ext cx="7437120" cy="3154680"/>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5265809" y="6658664"/>
            <a:ext cx="4028440" cy="350520"/>
          </a:xfrm>
          <a:prstGeom prst="rect">
            <a:avLst/>
          </a:prstGeom>
        </p:spPr>
        <p:txBody>
          <a:bodyPr vert="horz" lIns="93177" tIns="46589" rIns="93177" bIns="46589" rtlCol="0" anchor="b"/>
          <a:lstStyle>
            <a:lvl1pPr algn="r">
              <a:defRPr sz="1200"/>
            </a:lvl1pPr>
          </a:lstStyle>
          <a:p>
            <a:fld id="{294B61EE-8620-4879-91C8-A7D2C140D395}" type="slidenum">
              <a:rPr lang="en-US" smtClean="0"/>
              <a:t>‹#›</a:t>
            </a:fld>
            <a:endParaRPr lang="en-US" dirty="0"/>
          </a:p>
        </p:txBody>
      </p:sp>
    </p:spTree>
    <p:extLst>
      <p:ext uri="{BB962C8B-B14F-4D97-AF65-F5344CB8AC3E}">
        <p14:creationId xmlns:p14="http://schemas.microsoft.com/office/powerpoint/2010/main" val="3725422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Overarching Theme of Research – 5 min</a:t>
            </a:r>
          </a:p>
          <a:p>
            <a:pPr marL="171450" indent="-171450">
              <a:buFont typeface="Arial" panose="020B0604020202020204" pitchFamily="34" charset="0"/>
              <a:buChar char="•"/>
            </a:pPr>
            <a:r>
              <a:rPr lang="en-US" dirty="0"/>
              <a:t>Lake Problem work</a:t>
            </a:r>
            <a:r>
              <a:rPr lang="en-US" baseline="0" dirty="0"/>
              <a:t> so far – 10 min</a:t>
            </a:r>
          </a:p>
          <a:p>
            <a:pPr marL="171450" indent="-171450">
              <a:buFont typeface="Arial" panose="020B0604020202020204" pitchFamily="34" charset="0"/>
              <a:buChar char="•"/>
            </a:pPr>
            <a:r>
              <a:rPr lang="en-US" baseline="0" dirty="0"/>
              <a:t>Red River work so far – 10 min</a:t>
            </a:r>
          </a:p>
          <a:p>
            <a:pPr marL="171450" indent="-171450">
              <a:buFont typeface="Arial" panose="020B0604020202020204" pitchFamily="34" charset="0"/>
              <a:buChar char="•"/>
            </a:pPr>
            <a:r>
              <a:rPr lang="en-US" baseline="0" dirty="0"/>
              <a:t>Papers/studies (&lt;= 10 min)</a:t>
            </a:r>
          </a:p>
          <a:p>
            <a:pPr marL="685800" lvl="1" indent="-228600">
              <a:buFont typeface="Arial" panose="020B0604020202020204" pitchFamily="34" charset="0"/>
              <a:buAutoNum type="arabicParenR"/>
            </a:pPr>
            <a:r>
              <a:rPr lang="en-US" baseline="0" dirty="0"/>
              <a:t>Lake study</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AutoNum type="arabicParenR"/>
              <a:tabLst/>
              <a:defRPr/>
            </a:pPr>
            <a:r>
              <a:rPr lang="en-US" baseline="0" dirty="0"/>
              <a:t>Policy diagnostic on Red River</a:t>
            </a:r>
          </a:p>
          <a:p>
            <a:pPr marL="685800" lvl="1" indent="-228600">
              <a:buFont typeface="Arial" panose="020B0604020202020204" pitchFamily="34" charset="0"/>
              <a:buAutoNum type="arabicParenR"/>
            </a:pPr>
            <a:r>
              <a:rPr lang="en-US" baseline="0" dirty="0"/>
              <a:t>Expand information in policies and explore robustness to climate change</a:t>
            </a:r>
          </a:p>
          <a:p>
            <a:pPr marL="171450" indent="-171450">
              <a:buFont typeface="Arial" panose="020B0604020202020204" pitchFamily="34" charset="0"/>
              <a:buChar char="•"/>
            </a:pPr>
            <a:r>
              <a:rPr lang="en-US" baseline="0" dirty="0"/>
              <a:t>Back-up slides anticipating questions</a:t>
            </a:r>
            <a:endParaRPr lang="en-US" dirty="0"/>
          </a:p>
        </p:txBody>
      </p:sp>
      <p:sp>
        <p:nvSpPr>
          <p:cNvPr id="4" name="Slide Number Placeholder 3"/>
          <p:cNvSpPr>
            <a:spLocks noGrp="1"/>
          </p:cNvSpPr>
          <p:nvPr>
            <p:ph type="sldNum" sz="quarter" idx="10"/>
          </p:nvPr>
        </p:nvSpPr>
        <p:spPr/>
        <p:txBody>
          <a:bodyPr/>
          <a:lstStyle/>
          <a:p>
            <a:fld id="{294B61EE-8620-4879-91C8-A7D2C140D395}" type="slidenum">
              <a:rPr lang="en-US" smtClean="0"/>
              <a:t>1</a:t>
            </a:fld>
            <a:endParaRPr lang="en-US" dirty="0"/>
          </a:p>
        </p:txBody>
      </p:sp>
    </p:spTree>
    <p:extLst>
      <p:ext uri="{BB962C8B-B14F-4D97-AF65-F5344CB8AC3E}">
        <p14:creationId xmlns:p14="http://schemas.microsoft.com/office/powerpoint/2010/main" val="2913022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4B61EE-8620-4879-91C8-A7D2C140D395}" type="slidenum">
              <a:rPr lang="en-US" smtClean="0"/>
              <a:t>6</a:t>
            </a:fld>
            <a:endParaRPr lang="en-US"/>
          </a:p>
        </p:txBody>
      </p:sp>
    </p:spTree>
    <p:extLst>
      <p:ext uri="{BB962C8B-B14F-4D97-AF65-F5344CB8AC3E}">
        <p14:creationId xmlns:p14="http://schemas.microsoft.com/office/powerpoint/2010/main" val="30170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 on Lake</a:t>
            </a:r>
            <a:r>
              <a:rPr lang="en-US" baseline="0" dirty="0"/>
              <a:t> Problem choice: It is one of the most popular tipping point benchmark problems to emerge from environmental decision-making literature.  </a:t>
            </a:r>
          </a:p>
          <a:p>
            <a:endParaRPr lang="en-US" baseline="0" dirty="0"/>
          </a:p>
          <a:p>
            <a:r>
              <a:rPr lang="en-US" baseline="0" dirty="0"/>
              <a:t>It has a rich conceptualization that allows for exploration of challenging management and mathematical traits with relatively modest computational demands. </a:t>
            </a:r>
            <a:endParaRPr lang="en-US" dirty="0"/>
          </a:p>
        </p:txBody>
      </p:sp>
      <p:sp>
        <p:nvSpPr>
          <p:cNvPr id="4" name="Slide Number Placeholder 3"/>
          <p:cNvSpPr>
            <a:spLocks noGrp="1"/>
          </p:cNvSpPr>
          <p:nvPr>
            <p:ph type="sldNum" sz="quarter" idx="10"/>
          </p:nvPr>
        </p:nvSpPr>
        <p:spPr/>
        <p:txBody>
          <a:bodyPr/>
          <a:lstStyle/>
          <a:p>
            <a:fld id="{294B61EE-8620-4879-91C8-A7D2C140D395}" type="slidenum">
              <a:rPr lang="en-US" smtClean="0"/>
              <a:t>7</a:t>
            </a:fld>
            <a:endParaRPr lang="en-US"/>
          </a:p>
        </p:txBody>
      </p:sp>
    </p:spTree>
    <p:extLst>
      <p:ext uri="{BB962C8B-B14F-4D97-AF65-F5344CB8AC3E}">
        <p14:creationId xmlns:p14="http://schemas.microsoft.com/office/powerpoint/2010/main" val="3482570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reversible, hysteretic, and irreversible lakes and mention</a:t>
            </a:r>
            <a:r>
              <a:rPr lang="en-US" baseline="0" dirty="0" smtClean="0"/>
              <a:t> that this study focused on irreversible lakes. </a:t>
            </a:r>
            <a:endParaRPr lang="en-US" dirty="0"/>
          </a:p>
        </p:txBody>
      </p:sp>
      <p:sp>
        <p:nvSpPr>
          <p:cNvPr id="4" name="Slide Number Placeholder 3"/>
          <p:cNvSpPr>
            <a:spLocks noGrp="1"/>
          </p:cNvSpPr>
          <p:nvPr>
            <p:ph type="sldNum" sz="quarter" idx="10"/>
          </p:nvPr>
        </p:nvSpPr>
        <p:spPr/>
        <p:txBody>
          <a:bodyPr/>
          <a:lstStyle/>
          <a:p>
            <a:fld id="{294B61EE-8620-4879-91C8-A7D2C140D395}" type="slidenum">
              <a:rPr lang="en-US" smtClean="0"/>
              <a:t>10</a:t>
            </a:fld>
            <a:endParaRPr lang="en-US"/>
          </a:p>
        </p:txBody>
      </p:sp>
    </p:spTree>
    <p:extLst>
      <p:ext uri="{BB962C8B-B14F-4D97-AF65-F5344CB8AC3E}">
        <p14:creationId xmlns:p14="http://schemas.microsoft.com/office/powerpoint/2010/main" val="1028415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reversible, hysteretic, and irreversible lakes and mention</a:t>
            </a:r>
            <a:r>
              <a:rPr lang="en-US" baseline="0" dirty="0" smtClean="0"/>
              <a:t> that this study focused on irreversible lakes. </a:t>
            </a:r>
            <a:endParaRPr lang="en-US" dirty="0"/>
          </a:p>
        </p:txBody>
      </p:sp>
      <p:sp>
        <p:nvSpPr>
          <p:cNvPr id="4" name="Slide Number Placeholder 3"/>
          <p:cNvSpPr>
            <a:spLocks noGrp="1"/>
          </p:cNvSpPr>
          <p:nvPr>
            <p:ph type="sldNum" sz="quarter" idx="10"/>
          </p:nvPr>
        </p:nvSpPr>
        <p:spPr/>
        <p:txBody>
          <a:bodyPr/>
          <a:lstStyle/>
          <a:p>
            <a:fld id="{294B61EE-8620-4879-91C8-A7D2C140D395}" type="slidenum">
              <a:rPr lang="en-US" smtClean="0"/>
              <a:t>11</a:t>
            </a:fld>
            <a:endParaRPr lang="en-US"/>
          </a:p>
        </p:txBody>
      </p:sp>
    </p:spTree>
    <p:extLst>
      <p:ext uri="{BB962C8B-B14F-4D97-AF65-F5344CB8AC3E}">
        <p14:creationId xmlns:p14="http://schemas.microsoft.com/office/powerpoint/2010/main" val="1028415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reversible, hysteretic, and irreversible lakes and mention</a:t>
            </a:r>
            <a:r>
              <a:rPr lang="en-US" baseline="0" dirty="0" smtClean="0"/>
              <a:t> that this study focused on irreversible lakes. </a:t>
            </a:r>
            <a:endParaRPr lang="en-US" dirty="0"/>
          </a:p>
        </p:txBody>
      </p:sp>
      <p:sp>
        <p:nvSpPr>
          <p:cNvPr id="4" name="Slide Number Placeholder 3"/>
          <p:cNvSpPr>
            <a:spLocks noGrp="1"/>
          </p:cNvSpPr>
          <p:nvPr>
            <p:ph type="sldNum" sz="quarter" idx="10"/>
          </p:nvPr>
        </p:nvSpPr>
        <p:spPr/>
        <p:txBody>
          <a:bodyPr/>
          <a:lstStyle/>
          <a:p>
            <a:fld id="{294B61EE-8620-4879-91C8-A7D2C140D395}" type="slidenum">
              <a:rPr lang="en-US" smtClean="0"/>
              <a:t>12</a:t>
            </a:fld>
            <a:endParaRPr lang="en-US"/>
          </a:p>
        </p:txBody>
      </p:sp>
    </p:spTree>
    <p:extLst>
      <p:ext uri="{BB962C8B-B14F-4D97-AF65-F5344CB8AC3E}">
        <p14:creationId xmlns:p14="http://schemas.microsoft.com/office/powerpoint/2010/main" val="1028415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Describe each objective and how it is calculated.  The lake problem hopes to maximize economic benefit while minimizing Phosphorus concentrations in the lake</a:t>
            </a:r>
            <a:r>
              <a:rPr lang="en-US" baseline="0" dirty="0" smtClean="0"/>
              <a:t> by deciding how much to pollute in each time step.  Economic Benefit is the expected benefit.  Phosphorus in the lake is a minimization of the maximum expected phosphorus in each time step.  This formulation involves one hundred time steps.  In each time step, the town may alter its Phosphorus load.  There is an inertia objective to minimize the number of time steps in which the town decreases its phosphorus load by more than 20% of the maximum possible range.  Reliability is calculated as the total number of times the lake does not flip over all time steps and states of the world.  In this formulation, </a:t>
            </a:r>
            <a:r>
              <a:rPr lang="en-US" b="1" baseline="0" dirty="0" smtClean="0"/>
              <a:t>the threshold is known</a:t>
            </a:r>
            <a:r>
              <a:rPr lang="en-US" baseline="0" dirty="0" smtClean="0"/>
              <a:t>, making the problem substantially easier than it could be. </a:t>
            </a:r>
          </a:p>
          <a:p>
            <a:endParaRPr lang="en-US" baseline="0" dirty="0" smtClean="0"/>
          </a:p>
          <a:p>
            <a:r>
              <a:rPr lang="en-US" baseline="0" dirty="0" smtClean="0"/>
              <a:t>There was a reliability constraint that reliability must remain above 85%.  This is substantially less risk averse than many real-world managers would be. </a:t>
            </a:r>
          </a:p>
          <a:p>
            <a:endParaRPr lang="en-US" baseline="0" dirty="0" smtClean="0"/>
          </a:p>
          <a:p>
            <a:r>
              <a:rPr lang="en-US" baseline="0" dirty="0" smtClean="0"/>
              <a:t>Mention all of the analogous environmental threshold problems.    Also mention that these are just one possible abstraction of values related to an uncertain threshold. </a:t>
            </a:r>
            <a:endParaRPr lang="en-US" dirty="0" smtClean="0"/>
          </a:p>
        </p:txBody>
      </p:sp>
      <p:sp>
        <p:nvSpPr>
          <p:cNvPr id="4" name="Slide Number Placeholder 3"/>
          <p:cNvSpPr>
            <a:spLocks noGrp="1"/>
          </p:cNvSpPr>
          <p:nvPr>
            <p:ph type="sldNum" sz="quarter" idx="10"/>
          </p:nvPr>
        </p:nvSpPr>
        <p:spPr/>
        <p:txBody>
          <a:bodyPr/>
          <a:lstStyle/>
          <a:p>
            <a:fld id="{294B61EE-8620-4879-91C8-A7D2C140D395}" type="slidenum">
              <a:rPr lang="en-US" smtClean="0"/>
              <a:t>18</a:t>
            </a:fld>
            <a:endParaRPr lang="en-US"/>
          </a:p>
        </p:txBody>
      </p:sp>
    </p:spTree>
    <p:extLst>
      <p:ext uri="{BB962C8B-B14F-4D97-AF65-F5344CB8AC3E}">
        <p14:creationId xmlns:p14="http://schemas.microsoft.com/office/powerpoint/2010/main" val="3664989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solidFill>
                  <a:srgbClr val="080808"/>
                </a:solidFill>
                <a:latin typeface="Gill Sans MT" panose="020B0502020104020203" pitchFamily="34" charset="0"/>
                <a:ea typeface="CMU Sans Serif" panose="02000603000000000000" pitchFamily="2"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8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Date Placeholder 6"/>
          <p:cNvSpPr>
            <a:spLocks noGrp="1"/>
          </p:cNvSpPr>
          <p:nvPr>
            <p:ph type="dt" sz="half" idx="10"/>
          </p:nvPr>
        </p:nvSpPr>
        <p:spPr>
          <a:xfrm>
            <a:off x="6477000" y="6440951"/>
            <a:ext cx="990600" cy="264649"/>
          </a:xfrm>
        </p:spPr>
        <p:txBody>
          <a:bodyPr/>
          <a:lstStyle/>
          <a:p>
            <a:fld id="{937B5A43-B5B7-492E-A96A-1C2B0CA651FB}" type="datetime1">
              <a:rPr lang="en-US" smtClean="0"/>
              <a:t>7/30/2019</a:t>
            </a:fld>
            <a:endParaRPr lang="en-US" dirty="0"/>
          </a:p>
        </p:txBody>
      </p:sp>
      <p:sp>
        <p:nvSpPr>
          <p:cNvPr id="8" name="Footer Placeholder 7"/>
          <p:cNvSpPr>
            <a:spLocks noGrp="1"/>
          </p:cNvSpPr>
          <p:nvPr>
            <p:ph type="ftr" sz="quarter" idx="11"/>
          </p:nvPr>
        </p:nvSpPr>
        <p:spPr>
          <a:xfrm>
            <a:off x="1828800" y="6440951"/>
            <a:ext cx="2057400" cy="264649"/>
          </a:xfrm>
        </p:spPr>
        <p:txBody>
          <a:bodyPr/>
          <a:lstStyle>
            <a:lvl1pPr>
              <a:defRPr/>
            </a:lvl1pPr>
          </a:lstStyle>
          <a:p>
            <a:r>
              <a:rPr lang="en-US" dirty="0" smtClean="0"/>
              <a:t>Reed Group Meeting</a:t>
            </a:r>
            <a:endParaRPr lang="en-US" dirty="0"/>
          </a:p>
        </p:txBody>
      </p:sp>
      <p:sp>
        <p:nvSpPr>
          <p:cNvPr id="9" name="Slide Number Placeholder 8"/>
          <p:cNvSpPr>
            <a:spLocks noGrp="1"/>
          </p:cNvSpPr>
          <p:nvPr>
            <p:ph type="sldNum" sz="quarter" idx="12"/>
          </p:nvPr>
        </p:nvSpPr>
        <p:spPr>
          <a:xfrm>
            <a:off x="7543800" y="6440951"/>
            <a:ext cx="1143000" cy="264649"/>
          </a:xfrm>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61FB05C-1D94-464E-A90F-2E56C36DF837}" type="datetime1">
              <a:rPr lang="en-US" smtClean="0"/>
              <a:t>7/30/2019</a:t>
            </a:fld>
            <a:endParaRPr lang="en-US" dirty="0"/>
          </a:p>
        </p:txBody>
      </p:sp>
      <p:sp>
        <p:nvSpPr>
          <p:cNvPr id="5" name="Footer Placeholder 4"/>
          <p:cNvSpPr>
            <a:spLocks noGrp="1"/>
          </p:cNvSpPr>
          <p:nvPr>
            <p:ph type="ftr" sz="quarter" idx="11"/>
          </p:nvPr>
        </p:nvSpPr>
        <p:spPr/>
        <p:txBody>
          <a:bodyPr/>
          <a:lstStyle>
            <a:lvl1pPr>
              <a:defRPr/>
            </a:lvl1pPr>
          </a:lstStyle>
          <a:p>
            <a:r>
              <a:rPr lang="en-US" dirty="0"/>
              <a:t>Title</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5F15C0-7DB2-4B31-8B76-F13FEC0CBDAB}" type="datetime1">
              <a:rPr lang="en-US" smtClean="0"/>
              <a:t>7/30/2019</a:t>
            </a:fld>
            <a:endParaRPr lang="en-US" dirty="0"/>
          </a:p>
        </p:txBody>
      </p:sp>
      <p:sp>
        <p:nvSpPr>
          <p:cNvPr id="5" name="Footer Placeholder 4"/>
          <p:cNvSpPr>
            <a:spLocks noGrp="1"/>
          </p:cNvSpPr>
          <p:nvPr>
            <p:ph type="ftr" sz="quarter" idx="11"/>
          </p:nvPr>
        </p:nvSpPr>
        <p:spPr/>
        <p:txBody>
          <a:bodyPr/>
          <a:lstStyle>
            <a:lvl1pPr>
              <a:defRPr/>
            </a:lvl1pPr>
          </a:lstStyle>
          <a:p>
            <a:r>
              <a:rPr lang="en-US" dirty="0"/>
              <a:t>Title</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447800"/>
            <a:ext cx="8229600" cy="4191000"/>
          </a:xfrm>
        </p:spPr>
        <p:txBody>
          <a:bodyPr/>
          <a:lstStyle>
            <a:lvl1pPr>
              <a:defRPr>
                <a:latin typeface="+mj-lt"/>
              </a:defRPr>
            </a:lvl1pPr>
            <a:lvl2pPr marL="742950" indent="-285750">
              <a:buFont typeface="Arial" panose="020B0604020202020204" pitchFamily="34" charset="0"/>
              <a:buChar char="•"/>
              <a:defRPr sz="2400">
                <a:latin typeface="+mj-lt"/>
                <a:ea typeface="CMU Bright" panose="02000603000000000000" pitchFamily="2" charset="0"/>
                <a:cs typeface="CMU Bright" panose="02000603000000000000" pitchFamily="2" charset="0"/>
              </a:defRPr>
            </a:lvl2pPr>
            <a:lvl3pPr>
              <a:defRPr sz="2000">
                <a:latin typeface="+mj-lt"/>
                <a:ea typeface="CMU Bright" panose="02000603000000000000" pitchFamily="2" charset="0"/>
                <a:cs typeface="CMU Bright" panose="02000603000000000000" pitchFamily="2" charset="0"/>
              </a:defRPr>
            </a:lvl3pPr>
            <a:lvl4pPr>
              <a:defRPr>
                <a:latin typeface="+mj-lt"/>
                <a:ea typeface="CMU Bright" panose="02000603000000000000" pitchFamily="2" charset="0"/>
                <a:cs typeface="CMU Bright" panose="02000603000000000000" pitchFamily="2" charset="0"/>
              </a:defRPr>
            </a:lvl4pPr>
            <a:lvl5pPr>
              <a:defRPr>
                <a:latin typeface="+mj-lt"/>
                <a:ea typeface="CMU Bright" panose="02000603000000000000" pitchFamily="2" charset="0"/>
                <a:cs typeface="CMU Bright" panose="02000603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dirty="0"/>
          </a:p>
        </p:txBody>
      </p:sp>
      <p:sp>
        <p:nvSpPr>
          <p:cNvPr id="5" name="Footer Placeholder 4"/>
          <p:cNvSpPr>
            <a:spLocks noGrp="1"/>
          </p:cNvSpPr>
          <p:nvPr>
            <p:ph type="ftr" sz="quarter" idx="11"/>
          </p:nvPr>
        </p:nvSpPr>
        <p:spPr/>
        <p:txBody>
          <a:bodyPr/>
          <a:lstStyle>
            <a:lvl1pPr>
              <a:defRPr/>
            </a:lvl1pPr>
          </a:lstStyle>
          <a:p>
            <a:r>
              <a:rPr lang="en-US" dirty="0" smtClean="0"/>
              <a:t>Reed Group Meeting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0" cap="none" baseline="0"/>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D373D27-2A80-48DB-B9AF-3D6F53BE4BA8}" type="datetime1">
              <a:rPr lang="en-US" smtClean="0"/>
              <a:t>7/30/2019</a:t>
            </a:fld>
            <a:endParaRPr lang="en-US" dirty="0"/>
          </a:p>
        </p:txBody>
      </p:sp>
      <p:sp>
        <p:nvSpPr>
          <p:cNvPr id="5" name="Footer Placeholder 4"/>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dirty="0" smtClean="0"/>
              <a:t>Reed Group Meeting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atin typeface="+mj-lt"/>
              </a:defRPr>
            </a:lvl1pPr>
            <a:lvl2pPr>
              <a:defRPr sz="2400">
                <a:latin typeface="+mj-lt"/>
                <a:ea typeface="CMU Bright" panose="02000603000000000000" pitchFamily="2" charset="0"/>
                <a:cs typeface="CMU Bright" panose="02000603000000000000" pitchFamily="2" charset="0"/>
              </a:defRPr>
            </a:lvl2pPr>
            <a:lvl3pPr>
              <a:defRPr sz="2000">
                <a:latin typeface="+mj-lt"/>
                <a:ea typeface="CMU Bright" panose="02000603000000000000" pitchFamily="2" charset="0"/>
                <a:cs typeface="CMU Bright" panose="02000603000000000000" pitchFamily="2" charset="0"/>
              </a:defRPr>
            </a:lvl3pPr>
            <a:lvl4pPr>
              <a:defRPr sz="1800">
                <a:latin typeface="+mj-lt"/>
                <a:ea typeface="CMU Bright" panose="02000603000000000000" pitchFamily="2" charset="0"/>
                <a:cs typeface="CMU Bright" panose="02000603000000000000" pitchFamily="2" charset="0"/>
              </a:defRPr>
            </a:lvl4pPr>
            <a:lvl5pPr>
              <a:defRPr sz="1800">
                <a:latin typeface="+mj-lt"/>
                <a:ea typeface="CMU Bright" panose="02000603000000000000" pitchFamily="2" charset="0"/>
                <a:cs typeface="CMU Bright" panose="02000603000000000000" pitchFamily="2"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atin typeface="+mj-lt"/>
              </a:defRPr>
            </a:lvl1pPr>
            <a:lvl2pPr>
              <a:defRPr sz="2400">
                <a:latin typeface="+mj-lt"/>
                <a:ea typeface="CMU Bright" panose="02000603000000000000" pitchFamily="2" charset="0"/>
                <a:cs typeface="CMU Bright" panose="02000603000000000000" pitchFamily="2" charset="0"/>
              </a:defRPr>
            </a:lvl2pPr>
            <a:lvl3pPr>
              <a:defRPr sz="2000">
                <a:latin typeface="+mj-lt"/>
                <a:ea typeface="CMU Bright" panose="02000603000000000000" pitchFamily="2" charset="0"/>
                <a:cs typeface="CMU Bright" panose="02000603000000000000" pitchFamily="2" charset="0"/>
              </a:defRPr>
            </a:lvl3pPr>
            <a:lvl4pPr>
              <a:defRPr sz="1800">
                <a:latin typeface="+mj-lt"/>
                <a:ea typeface="CMU Bright" panose="02000603000000000000" pitchFamily="2" charset="0"/>
                <a:cs typeface="CMU Bright" panose="02000603000000000000" pitchFamily="2" charset="0"/>
              </a:defRPr>
            </a:lvl4pPr>
            <a:lvl5pPr>
              <a:defRPr sz="1800">
                <a:latin typeface="+mj-lt"/>
                <a:ea typeface="CMU Bright" panose="02000603000000000000" pitchFamily="2" charset="0"/>
                <a:cs typeface="CMU Bright" panose="02000603000000000000" pitchFamily="2"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3E7CCAEC-7F1D-4923-A597-E823343D586C}" type="datetime1">
              <a:rPr lang="en-US" smtClean="0"/>
              <a:t>7/30/2019</a:t>
            </a:fld>
            <a:endParaRPr lang="en-US" dirty="0"/>
          </a:p>
        </p:txBody>
      </p:sp>
      <p:sp>
        <p:nvSpPr>
          <p:cNvPr id="6" name="Footer Placeholder 5"/>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dirty="0" smtClean="0"/>
              <a:t>Reed Group Meeting</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atin typeface="+mj-lt"/>
              </a:defRPr>
            </a:lvl1pPr>
            <a:lvl2pPr>
              <a:defRPr sz="2000">
                <a:latin typeface="+mj-lt"/>
              </a:defRPr>
            </a:lvl2pPr>
            <a:lvl3pPr>
              <a:defRPr sz="1800">
                <a:latin typeface="+mj-lt"/>
              </a:defRPr>
            </a:lvl3pPr>
            <a:lvl4pPr>
              <a:defRPr sz="1600">
                <a:latin typeface="+mj-lt"/>
              </a:defRPr>
            </a:lvl4pPr>
            <a:lvl5pPr>
              <a:defRPr sz="1600">
                <a:latin typeface="+mj-lt"/>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atin typeface="+mj-lt"/>
              </a:defRPr>
            </a:lvl1pPr>
            <a:lvl2pPr>
              <a:defRPr sz="2000">
                <a:latin typeface="+mj-lt"/>
              </a:defRPr>
            </a:lvl2pPr>
            <a:lvl3pPr>
              <a:defRPr sz="1800">
                <a:latin typeface="+mj-lt"/>
              </a:defRPr>
            </a:lvl3pPr>
            <a:lvl4pPr>
              <a:defRPr sz="1600">
                <a:latin typeface="+mj-lt"/>
              </a:defRPr>
            </a:lvl4pPr>
            <a:lvl5pPr>
              <a:defRPr sz="1600">
                <a:latin typeface="+mj-lt"/>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1693940-6813-46AB-A1ED-A55647CE964C}" type="datetime1">
              <a:rPr lang="en-US" smtClean="0"/>
              <a:t>7/30/2019</a:t>
            </a:fld>
            <a:endParaRPr lang="en-US" dirty="0"/>
          </a:p>
        </p:txBody>
      </p:sp>
      <p:sp>
        <p:nvSpPr>
          <p:cNvPr id="8" name="Footer Placeholder 7"/>
          <p:cNvSpPr>
            <a:spLocks noGrp="1"/>
          </p:cNvSpPr>
          <p:nvPr>
            <p:ph type="ftr" sz="quarter" idx="11"/>
          </p:nvPr>
        </p:nvSpPr>
        <p:spPr/>
        <p:txBody>
          <a:bodyPr/>
          <a:lstStyle>
            <a:lvl1pPr>
              <a:defRPr/>
            </a:lvl1pPr>
          </a:lstStyle>
          <a:p>
            <a:r>
              <a:rPr lang="en-US" dirty="0"/>
              <a:t>Title</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DCACD6-D274-4777-8DEA-CA7ACB7C9551}" type="datetime1">
              <a:rPr lang="en-US" smtClean="0"/>
              <a:t>7/30/2019</a:t>
            </a:fld>
            <a:endParaRPr lang="en-US" dirty="0"/>
          </a:p>
        </p:txBody>
      </p:sp>
      <p:sp>
        <p:nvSpPr>
          <p:cNvPr id="4" name="Footer Placeholder 3"/>
          <p:cNvSpPr>
            <a:spLocks noGrp="1"/>
          </p:cNvSpPr>
          <p:nvPr>
            <p:ph type="ftr" sz="quarter" idx="11"/>
          </p:nvPr>
        </p:nvSpPr>
        <p:spPr/>
        <p:txBody>
          <a:bodyPr/>
          <a:lstStyle>
            <a:lvl1pPr>
              <a:defRPr/>
            </a:lvl1pPr>
          </a:lstStyle>
          <a:p>
            <a:r>
              <a:rPr lang="en-US" dirty="0"/>
              <a:t>Title</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35C1FB-2651-4072-B778-5BB2BC304B09}" type="datetime1">
              <a:rPr lang="en-US" smtClean="0"/>
              <a:t>7/30/2019</a:t>
            </a:fld>
            <a:endParaRPr lang="en-US" dirty="0"/>
          </a:p>
        </p:txBody>
      </p:sp>
      <p:sp>
        <p:nvSpPr>
          <p:cNvPr id="3" name="Footer Placeholder 2"/>
          <p:cNvSpPr>
            <a:spLocks noGrp="1"/>
          </p:cNvSpPr>
          <p:nvPr>
            <p:ph type="ftr" sz="quarter" idx="11"/>
          </p:nvPr>
        </p:nvSpPr>
        <p:spPr/>
        <p:txBody>
          <a:bodyPr/>
          <a:lstStyle>
            <a:lvl1pPr>
              <a:defRPr/>
            </a:lvl1pPr>
          </a:lstStyle>
          <a:p>
            <a:r>
              <a:rPr lang="en-US" dirty="0"/>
              <a:t>Title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64E6086A-41FD-4DD2-B78B-5929E972E701}" type="datetime1">
              <a:rPr lang="en-US" smtClean="0"/>
              <a:t>7/30/2019</a:t>
            </a:fld>
            <a:endParaRPr lang="en-US" dirty="0"/>
          </a:p>
        </p:txBody>
      </p:sp>
      <p:sp>
        <p:nvSpPr>
          <p:cNvPr id="6" name="Footer Placeholder 5"/>
          <p:cNvSpPr>
            <a:spLocks noGrp="1"/>
          </p:cNvSpPr>
          <p:nvPr>
            <p:ph type="ftr" sz="quarter" idx="11"/>
          </p:nvPr>
        </p:nvSpPr>
        <p:spPr/>
        <p:txBody>
          <a:bodyPr/>
          <a:lstStyle/>
          <a:p>
            <a:r>
              <a:rPr lang="en-US" dirty="0"/>
              <a:t>Title</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9997371-E51F-4171-B001-B06A2285F4DE}" type="datetime1">
              <a:rPr lang="en-US" smtClean="0"/>
              <a:t>7/30/2019</a:t>
            </a:fld>
            <a:endParaRPr lang="en-US" dirty="0"/>
          </a:p>
        </p:txBody>
      </p:sp>
      <p:sp>
        <p:nvSpPr>
          <p:cNvPr id="6" name="Footer Placeholder 5"/>
          <p:cNvSpPr>
            <a:spLocks noGrp="1"/>
          </p:cNvSpPr>
          <p:nvPr>
            <p:ph type="ftr" sz="quarter" idx="11"/>
          </p:nvPr>
        </p:nvSpPr>
        <p:spPr/>
        <p:txBody>
          <a:bodyPr/>
          <a:lstStyle>
            <a:lvl1pPr>
              <a:defRPr/>
            </a:lvl1pPr>
          </a:lstStyle>
          <a:p>
            <a:r>
              <a:rPr lang="en-US" dirty="0"/>
              <a:t>Title</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921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524000"/>
            <a:ext cx="8229600" cy="3840163"/>
          </a:xfrm>
          <a:prstGeom prst="rect">
            <a:avLst/>
          </a:prstGeom>
        </p:spPr>
        <p:txBody>
          <a:bodyPr vert="horz" lIns="91440" tIns="45720" rIns="91440" bIns="45720" rtlCol="0">
            <a:normAutofit/>
          </a:bodyPr>
          <a:lstStyle/>
          <a:p>
            <a:pPr lvl="0"/>
            <a:r>
              <a:rPr lang="en-US" dirty="0"/>
              <a:t>Click to edit Master text styles</a:t>
            </a:r>
          </a:p>
        </p:txBody>
      </p:sp>
      <p:sp>
        <p:nvSpPr>
          <p:cNvPr id="4" name="Date Placeholder 3"/>
          <p:cNvSpPr>
            <a:spLocks noGrp="1"/>
          </p:cNvSpPr>
          <p:nvPr>
            <p:ph type="dt" sz="half" idx="2"/>
          </p:nvPr>
        </p:nvSpPr>
        <p:spPr>
          <a:xfrm>
            <a:off x="6477000" y="6440951"/>
            <a:ext cx="990600" cy="264649"/>
          </a:xfrm>
          <a:prstGeom prst="rect">
            <a:avLst/>
          </a:prstGeom>
        </p:spPr>
        <p:txBody>
          <a:bodyPr vert="horz" lIns="91440" tIns="45720" rIns="91440" bIns="45720" rtlCol="0" anchor="ctr"/>
          <a:lstStyle>
            <a:lvl1pPr algn="l">
              <a:defRPr sz="1200">
                <a:solidFill>
                  <a:schemeClr val="tx1">
                    <a:tint val="75000"/>
                  </a:schemeClr>
                </a:solidFill>
                <a:latin typeface="+mj-lt"/>
                <a:ea typeface="CMU Bright" panose="02000603000000000000" pitchFamily="2" charset="0"/>
                <a:cs typeface="CMU Bright" panose="02000603000000000000" pitchFamily="2" charset="0"/>
              </a:defRPr>
            </a:lvl1pPr>
          </a:lstStyle>
          <a:p>
            <a:fld id="{62E98360-CBBD-49C6-A68E-E905AEAF108B}" type="datetime1">
              <a:rPr lang="en-US" smtClean="0"/>
              <a:pPr/>
              <a:t>7/30/2019</a:t>
            </a:fld>
            <a:endParaRPr lang="en-US" dirty="0"/>
          </a:p>
        </p:txBody>
      </p:sp>
      <p:sp>
        <p:nvSpPr>
          <p:cNvPr id="5" name="Footer Placeholder 4"/>
          <p:cNvSpPr>
            <a:spLocks noGrp="1"/>
          </p:cNvSpPr>
          <p:nvPr>
            <p:ph type="ftr" sz="quarter" idx="3"/>
          </p:nvPr>
        </p:nvSpPr>
        <p:spPr>
          <a:xfrm>
            <a:off x="1828800" y="6440951"/>
            <a:ext cx="2057400" cy="264649"/>
          </a:xfrm>
          <a:prstGeom prst="rect">
            <a:avLst/>
          </a:prstGeom>
        </p:spPr>
        <p:txBody>
          <a:bodyPr vert="horz" lIns="91440" tIns="45720" rIns="91440" bIns="45720" rtlCol="0" anchor="ctr"/>
          <a:lstStyle>
            <a:lvl1pPr algn="ctr">
              <a:defRPr sz="1200">
                <a:solidFill>
                  <a:schemeClr val="tx1">
                    <a:tint val="75000"/>
                  </a:schemeClr>
                </a:solidFill>
                <a:latin typeface="+mj-lt"/>
                <a:ea typeface="CMU Bright" panose="02000603000000000000" pitchFamily="2" charset="0"/>
                <a:cs typeface="CMU Bright" panose="02000603000000000000" pitchFamily="2" charset="0"/>
              </a:defRPr>
            </a:lvl1pPr>
          </a:lstStyle>
          <a:p>
            <a:endParaRPr lang="en-US" dirty="0"/>
          </a:p>
        </p:txBody>
      </p:sp>
      <p:sp>
        <p:nvSpPr>
          <p:cNvPr id="6" name="Slide Number Placeholder 5"/>
          <p:cNvSpPr>
            <a:spLocks noGrp="1"/>
          </p:cNvSpPr>
          <p:nvPr>
            <p:ph type="sldNum" sz="quarter" idx="4"/>
          </p:nvPr>
        </p:nvSpPr>
        <p:spPr>
          <a:xfrm>
            <a:off x="7543800" y="6440951"/>
            <a:ext cx="1143000" cy="264649"/>
          </a:xfrm>
          <a:prstGeom prst="rect">
            <a:avLst/>
          </a:prstGeom>
        </p:spPr>
        <p:txBody>
          <a:bodyPr vert="horz" lIns="91440" tIns="45720" rIns="91440" bIns="45720" rtlCol="0" anchor="ctr"/>
          <a:lstStyle>
            <a:lvl1pPr algn="r">
              <a:defRPr sz="1200">
                <a:solidFill>
                  <a:schemeClr val="tx1">
                    <a:tint val="75000"/>
                  </a:schemeClr>
                </a:solidFill>
                <a:latin typeface="+mj-lt"/>
                <a:ea typeface="CMU Bright" panose="02000603000000000000" pitchFamily="2" charset="0"/>
                <a:cs typeface="CMU Bright" panose="02000603000000000000" pitchFamily="2" charset="0"/>
              </a:defRPr>
            </a:lvl1pPr>
          </a:lstStyle>
          <a:p>
            <a:fld id="{B6F15528-21DE-4FAA-801E-634DDDAF4B2B}" type="slidenum">
              <a:rPr lang="en-US" smtClean="0"/>
              <a:pPr/>
              <a:t>‹#›</a:t>
            </a:fld>
            <a:endParaRPr lang="en-US" dirty="0"/>
          </a:p>
        </p:txBody>
      </p:sp>
      <p:cxnSp>
        <p:nvCxnSpPr>
          <p:cNvPr id="7" name="Straight Connector 6"/>
          <p:cNvCxnSpPr/>
          <p:nvPr/>
        </p:nvCxnSpPr>
        <p:spPr>
          <a:xfrm flipV="1">
            <a:off x="457200" y="6403915"/>
            <a:ext cx="8305800" cy="12126"/>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2" descr="D:\jon\group-website\CU-web-red-logoonly-small.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0418" y="6141720"/>
            <a:ext cx="640080" cy="64008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3200" kern="1200">
          <a:solidFill>
            <a:srgbClr val="080808"/>
          </a:solidFill>
          <a:latin typeface="Gill Sans MT" panose="020B0502020104020203" pitchFamily="34" charset="0"/>
          <a:ea typeface="CMU Sans Serif" panose="02000603000000000000" pitchFamily="2" charset="0"/>
          <a:cs typeface="Arial" panose="020B0604020202020204" pitchFamily="34" charset="0"/>
        </a:defRPr>
      </a:lvl1pPr>
    </p:titleStyle>
    <p:bodyStyle>
      <a:lvl1pPr marL="342900" indent="-342900" algn="l" defTabSz="914400" rtl="0" eaLnBrk="1" latinLnBrk="0" hangingPunct="1">
        <a:spcBef>
          <a:spcPct val="20000"/>
        </a:spcBef>
        <a:buFont typeface="Arial" pitchFamily="34" charset="0"/>
        <a:buNone/>
        <a:defRPr sz="2400" kern="1200">
          <a:solidFill>
            <a:srgbClr val="080808"/>
          </a:solidFill>
          <a:latin typeface="+mj-lt"/>
          <a:ea typeface="CMU Bright" panose="02000603000000000000" pitchFamily="2" charset="0"/>
          <a:cs typeface="CMU Bright" panose="02000603000000000000" pitchFamily="2"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s://github.com/julianneq/Lake_Problem_DPS/blob/master/FigureGeneration/makeFigure1.py"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julianneq/Lake_Problem_DPS/blob/master/FigureGeneration/makeFigure1.py" TargetMode="Externa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17.png"/><Relationship Id="rId4" Type="http://schemas.openxmlformats.org/officeDocument/2006/relationships/hyperlink" Target="https://github.com/julianneq/Lake_Problem_DPS/blob/master/FigureGeneration/makeFigure1.py"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julianneq/Lake_Problem_DPS/blob/master/FigureGeneration/makeFigure1.py" TargetMode="Externa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0.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3.gif"/><Relationship Id="rId5" Type="http://schemas.openxmlformats.org/officeDocument/2006/relationships/image" Target="../media/image22.jpe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image" Target="../media/image240.png"/><Relationship Id="rId1" Type="http://schemas.openxmlformats.org/officeDocument/2006/relationships/slideLayout" Target="../slideLayouts/slideLayout2.xml"/><Relationship Id="rId4" Type="http://schemas.openxmlformats.org/officeDocument/2006/relationships/hyperlink" Target="https://github.com/julianneq/Lake_Problem_DPS/blob/master/FigureGeneration/makeFigure2.py"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sciencedirect.com/science/article/pii/S1364815216302250" TargetMode="External"/><Relationship Id="rId2" Type="http://schemas.openxmlformats.org/officeDocument/2006/relationships/hyperlink" Target="https://github.com/julianneq/Lake_Problem_DPS" TargetMode="External"/><Relationship Id="rId1" Type="http://schemas.openxmlformats.org/officeDocument/2006/relationships/slideLayout" Target="../slideLayouts/slideLayout2.xml"/><Relationship Id="rId5" Type="http://schemas.openxmlformats.org/officeDocument/2006/relationships/hyperlink" Target="https://github.com/antonia-had/Rhodium-LakeProblem-MORDM-workflow/blob/master/dps_example.py" TargetMode="External"/><Relationship Id="rId4" Type="http://schemas.openxmlformats.org/officeDocument/2006/relationships/hyperlink" Target="https://github.com/Project-Platypus/Rhodium/tree/master/examples/Basic"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antonia-had/Rhodium-LakeProblem-MORDM-workflow/blob/master/example.py"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antonia-had/Rhodium-LakeProblem-MORDM-workflow/blob/master/example.py"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antonia-had/Rhodium-LakeProblem-MORDM-workflow/blob/master/example.py"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antonia-had/Rhodium-LakeProblem-MORDM-workflow/blob/master/dps_example.py"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github.com/antonia-had/Rhodium-LakeProblem-MORDM-workflow/blob/master/dps_example.py"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github.com/antonia-had/Rhodium-LakeProblem-MORDM-workflow/blob/master/dps_example.py"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psu.box.com/v/PyBorgBeta"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github.com/Project-Platypus/J3"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tmp"/><Relationship Id="rId1" Type="http://schemas.openxmlformats.org/officeDocument/2006/relationships/slideLayout" Target="../slideLayouts/slideLayout2.xml"/><Relationship Id="rId4" Type="http://schemas.openxmlformats.org/officeDocument/2006/relationships/image" Target="../media/image29.tmp"/></Relationships>
</file>

<file path=ppt/slides/_rels/slide31.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github.com/matthewjwoodruff/pareto.py"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tmp"/></Relationships>
</file>

<file path=ppt/slides/_rels/slide34.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image" Target="../media/image34.tmp"/><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tmp"/><Relationship Id="rId1" Type="http://schemas.openxmlformats.org/officeDocument/2006/relationships/slideLayout" Target="../slideLayouts/slideLayout2.xml"/><Relationship Id="rId4" Type="http://schemas.openxmlformats.org/officeDocument/2006/relationships/hyperlink" Target="https://github.com/antonia-had/Rhodium-LakeProblem-MORDM-workflow/blob/master/plot_policies.py"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image" Target="../media/image44.tmp"/><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tmp"/><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antonia-had/Radial_convergence_plot" TargetMode="External"/><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oi.org/10.1061/(ASCE)WR.1943-5452.0000509"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github.com/Project-Platypus/Rhodium" TargetMode="External"/><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038350"/>
            <a:ext cx="7772400" cy="1619250"/>
          </a:xfrm>
        </p:spPr>
        <p:txBody>
          <a:bodyPr>
            <a:normAutofit/>
          </a:bodyPr>
          <a:lstStyle/>
          <a:p>
            <a:pPr algn="l"/>
            <a:r>
              <a:rPr lang="en-US" sz="3200" b="1" dirty="0"/>
              <a:t>MORDM using </a:t>
            </a:r>
            <a:r>
              <a:rPr lang="en-US" sz="3200" b="1" dirty="0" smtClean="0"/>
              <a:t>Rhodium</a:t>
            </a:r>
            <a:r>
              <a:rPr lang="en-US" sz="3200" dirty="0" smtClean="0"/>
              <a:t/>
            </a:r>
            <a:br>
              <a:rPr lang="en-US" sz="3200" dirty="0" smtClean="0"/>
            </a:br>
            <a:r>
              <a:rPr lang="en-US" sz="3200" dirty="0"/>
              <a:t>T</a:t>
            </a:r>
            <a:r>
              <a:rPr lang="en-US" sz="3200" dirty="0" smtClean="0"/>
              <a:t>he </a:t>
            </a:r>
            <a:r>
              <a:rPr lang="en-US" sz="3200" dirty="0"/>
              <a:t>lake problem workflow</a:t>
            </a:r>
          </a:p>
        </p:txBody>
      </p:sp>
      <p:sp>
        <p:nvSpPr>
          <p:cNvPr id="3" name="Subtitle 2"/>
          <p:cNvSpPr>
            <a:spLocks noGrp="1"/>
          </p:cNvSpPr>
          <p:nvPr>
            <p:ph type="subTitle" idx="1"/>
          </p:nvPr>
        </p:nvSpPr>
        <p:spPr>
          <a:xfrm>
            <a:off x="609600" y="3962400"/>
            <a:ext cx="3310070" cy="1524000"/>
          </a:xfrm>
        </p:spPr>
        <p:txBody>
          <a:bodyPr>
            <a:normAutofit/>
          </a:bodyPr>
          <a:lstStyle/>
          <a:p>
            <a:pPr algn="l"/>
            <a:r>
              <a:rPr lang="en-US" sz="2400" dirty="0" smtClean="0">
                <a:solidFill>
                  <a:schemeClr val="tx1">
                    <a:lumMod val="95000"/>
                    <a:lumOff val="5000"/>
                  </a:schemeClr>
                </a:solidFill>
              </a:rPr>
              <a:t>Antonia Hadjimichael</a:t>
            </a:r>
            <a:endParaRPr lang="en-US" sz="2400" dirty="0">
              <a:solidFill>
                <a:schemeClr val="tx1">
                  <a:lumMod val="95000"/>
                  <a:lumOff val="5000"/>
                </a:schemeClr>
              </a:solidFill>
            </a:endParaRPr>
          </a:p>
          <a:p>
            <a:pPr algn="l"/>
            <a:r>
              <a:rPr lang="en-US" sz="2400" dirty="0" smtClean="0">
                <a:solidFill>
                  <a:schemeClr val="tx1">
                    <a:lumMod val="95000"/>
                    <a:lumOff val="5000"/>
                  </a:schemeClr>
                </a:solidFill>
              </a:rPr>
              <a:t>Reed Group Meeting</a:t>
            </a:r>
            <a:endParaRPr lang="en-US" sz="2400" dirty="0">
              <a:solidFill>
                <a:schemeClr val="tx1">
                  <a:lumMod val="95000"/>
                  <a:lumOff val="5000"/>
                </a:schemeClr>
              </a:solidFill>
            </a:endParaRPr>
          </a:p>
          <a:p>
            <a:pPr algn="l"/>
            <a:r>
              <a:rPr lang="en-US" sz="2400" dirty="0" smtClean="0">
                <a:solidFill>
                  <a:schemeClr val="tx1">
                    <a:lumMod val="95000"/>
                    <a:lumOff val="5000"/>
                  </a:schemeClr>
                </a:solidFill>
              </a:rPr>
              <a:t>July 31, 2019</a:t>
            </a:r>
            <a:endParaRPr lang="en-US" sz="2400" dirty="0">
              <a:solidFill>
                <a:schemeClr val="tx1">
                  <a:lumMod val="95000"/>
                  <a:lumOff val="5000"/>
                </a:schemeClr>
              </a:solidFill>
            </a:endParaRPr>
          </a:p>
        </p:txBody>
      </p:sp>
      <p:cxnSp>
        <p:nvCxnSpPr>
          <p:cNvPr id="5" name="Straight Connector 4"/>
          <p:cNvCxnSpPr/>
          <p:nvPr/>
        </p:nvCxnSpPr>
        <p:spPr>
          <a:xfrm>
            <a:off x="685800" y="3442853"/>
            <a:ext cx="7848600"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661D4A-CA72-AE40-99D8-B1E859808CD2}" type="slidenum">
              <a:rPr lang="en-US" smtClean="0"/>
              <a:pPr/>
              <a:t>10</a:t>
            </a:fld>
            <a:endParaRPr lang="en-US"/>
          </a:p>
        </p:txBody>
      </p:sp>
      <p:sp>
        <p:nvSpPr>
          <p:cNvPr id="16"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7/30/2019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mc:AlternateContent xmlns:mc="http://schemas.openxmlformats.org/markup-compatibility/2006" xmlns:a14="http://schemas.microsoft.com/office/drawing/2010/main">
        <mc:Choice Requires="a14">
          <p:sp>
            <p:nvSpPr>
              <p:cNvPr id="67" name="TextBox 66"/>
              <p:cNvSpPr txBox="1"/>
              <p:nvPr/>
            </p:nvSpPr>
            <p:spPr>
              <a:xfrm>
                <a:off x="609600" y="1912588"/>
                <a:ext cx="5354094" cy="910699"/>
              </a:xfrm>
              <a:prstGeom prst="rect">
                <a:avLst/>
              </a:prstGeom>
              <a:noFill/>
            </p:spPr>
            <p:txBody>
              <a:bodyPr wrap="none" rtlCol="0">
                <a:spAutoFit/>
              </a:bodyPr>
              <a:lstStyle/>
              <a:p>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r>
                          <a:rPr lang="en-US" sz="2800" b="0" i="1" smtClean="0">
                            <a:latin typeface="Cambria Math"/>
                          </a:rPr>
                          <m:t>+1</m:t>
                        </m:r>
                      </m:sub>
                    </m:sSub>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sub>
                    </m:sSub>
                    <m:r>
                      <a:rPr lang="en-US" sz="2800" b="0" i="1" smtClean="0">
                        <a:latin typeface="Cambria Math"/>
                      </a:rPr>
                      <m:t>=</m:t>
                    </m:r>
                    <m:f>
                      <m:fPr>
                        <m:ctrlPr>
                          <a:rPr lang="en-US" sz="2800" b="0" i="1" smtClean="0">
                            <a:latin typeface="Cambria Math" panose="02040503050406030204" pitchFamily="18" charset="0"/>
                          </a:rPr>
                        </m:ctrlPr>
                      </m:fPr>
                      <m:num>
                        <m:sSubSup>
                          <m:sSubSupPr>
                            <m:ctrlPr>
                              <a:rPr lang="en-US" sz="2800" i="1" smtClean="0">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b="0" i="1" smtClean="0">
                                <a:latin typeface="Cambria Math" panose="02040503050406030204" pitchFamily="18" charset="0"/>
                              </a:rPr>
                              <m:t>𝑞</m:t>
                            </m:r>
                          </m:sup>
                        </m:sSubSup>
                      </m:num>
                      <m:den>
                        <m:r>
                          <a:rPr lang="en-US" sz="2800" b="0" i="1" smtClean="0">
                            <a:latin typeface="Cambria Math"/>
                          </a:rPr>
                          <m:t>1+</m:t>
                        </m:r>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den>
                    </m:f>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𝑎</m:t>
                        </m:r>
                      </m:e>
                      <m:sub>
                        <m:r>
                          <a:rPr lang="en-US" sz="2800" b="0" i="1" smtClean="0">
                            <a:latin typeface="Cambria Math"/>
                          </a:rPr>
                          <m:t>𝑡</m:t>
                        </m:r>
                      </m:sub>
                    </m:sSub>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𝑌</m:t>
                        </m:r>
                      </m:e>
                      <m:sub>
                        <m:r>
                          <a:rPr lang="en-US" sz="2800" b="0" i="1" smtClean="0">
                            <a:latin typeface="Cambria Math"/>
                          </a:rPr>
                          <m:t>𝑡</m:t>
                        </m:r>
                      </m:sub>
                    </m:sSub>
                    <m:r>
                      <a:rPr lang="en-US" sz="2800" b="0" i="1" smtClean="0">
                        <a:latin typeface="Cambria Math"/>
                        <a:ea typeface="Cambria Math"/>
                      </a:rPr>
                      <m:t>−</m:t>
                    </m:r>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𝑏𝑋</m:t>
                        </m:r>
                      </m:e>
                      <m:sub>
                        <m:r>
                          <a:rPr lang="en-US" sz="2800" b="0" i="1" smtClean="0">
                            <a:latin typeface="Cambria Math"/>
                            <a:ea typeface="Cambria Math"/>
                          </a:rPr>
                          <m:t>𝑡</m:t>
                        </m:r>
                      </m:sub>
                    </m:sSub>
                  </m:oMath>
                </a14:m>
                <a:r>
                  <a:rPr lang="en-US" sz="2800" dirty="0" smtClean="0"/>
                  <a:t> </a:t>
                </a:r>
                <a:endParaRPr lang="en-US" sz="2800" dirty="0"/>
              </a:p>
            </p:txBody>
          </p:sp>
        </mc:Choice>
        <mc:Fallback xmlns="">
          <p:sp>
            <p:nvSpPr>
              <p:cNvPr id="67" name="TextBox 66"/>
              <p:cNvSpPr txBox="1">
                <a:spLocks noRot="1" noChangeAspect="1" noMove="1" noResize="1" noEditPoints="1" noAdjustHandles="1" noChangeArrowheads="1" noChangeShapeType="1" noTextEdit="1"/>
              </p:cNvSpPr>
              <p:nvPr/>
            </p:nvSpPr>
            <p:spPr>
              <a:xfrm>
                <a:off x="609600" y="1912588"/>
                <a:ext cx="5354094" cy="91069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533400" y="1143000"/>
                <a:ext cx="7848600" cy="707886"/>
              </a:xfrm>
              <a:prstGeom prst="rect">
                <a:avLst/>
              </a:prstGeom>
              <a:noFill/>
            </p:spPr>
            <p:txBody>
              <a:bodyPr wrap="square" rtlCol="0">
                <a:spAutoFit/>
              </a:bodyPr>
              <a:lstStyle/>
              <a:p>
                <a:r>
                  <a:rPr lang="en-US" sz="2000" dirty="0" smtClean="0"/>
                  <a:t>Let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𝑋</m:t>
                        </m:r>
                      </m:e>
                      <m:sub>
                        <m:r>
                          <a:rPr lang="en-US" sz="2000" i="1">
                            <a:latin typeface="Cambria Math"/>
                          </a:rPr>
                          <m:t>𝑡</m:t>
                        </m:r>
                      </m:sub>
                    </m:sSub>
                  </m:oMath>
                </a14:m>
                <a:r>
                  <a:rPr lang="en-US" sz="2000" dirty="0" smtClean="0"/>
                  <a:t> = Mass of P in the lake</a:t>
                </a:r>
              </a:p>
              <a:p>
                <a:r>
                  <a:rPr lang="en-US" sz="2000" dirty="0" smtClean="0"/>
                  <a:t>Then the flux of P,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𝑋</m:t>
                        </m:r>
                      </m:e>
                      <m:sub>
                        <m:r>
                          <a:rPr lang="en-US" sz="2000" i="1">
                            <a:latin typeface="Cambria Math"/>
                          </a:rPr>
                          <m:t>𝑡</m:t>
                        </m:r>
                        <m:r>
                          <a:rPr lang="en-US" sz="2000" i="1">
                            <a:latin typeface="Cambria Math"/>
                          </a:rPr>
                          <m:t>+1</m:t>
                        </m:r>
                      </m:sub>
                    </m:sSub>
                    <m:r>
                      <a:rPr lang="en-US" sz="2000" i="1">
                        <a:latin typeface="Cambria Math"/>
                      </a:rPr>
                      <m:t>−</m:t>
                    </m:r>
                    <m:sSub>
                      <m:sSubPr>
                        <m:ctrlPr>
                          <a:rPr lang="en-US" sz="2000" i="1">
                            <a:latin typeface="Cambria Math" panose="02040503050406030204" pitchFamily="18" charset="0"/>
                          </a:rPr>
                        </m:ctrlPr>
                      </m:sSubPr>
                      <m:e>
                        <m:r>
                          <a:rPr lang="en-US" sz="2000" i="1">
                            <a:latin typeface="Cambria Math"/>
                          </a:rPr>
                          <m:t>𝑋</m:t>
                        </m:r>
                      </m:e>
                      <m:sub>
                        <m:r>
                          <a:rPr lang="en-US" sz="2000" i="1">
                            <a:latin typeface="Cambria Math"/>
                          </a:rPr>
                          <m:t>𝑡</m:t>
                        </m:r>
                      </m:sub>
                    </m:sSub>
                  </m:oMath>
                </a14:m>
                <a:r>
                  <a:rPr lang="en-US" sz="2000" dirty="0" smtClean="0"/>
                  <a:t> can be modeled by the following equation:</a:t>
                </a:r>
                <a:endParaRPr lang="en-US" sz="2000" dirty="0"/>
              </a:p>
            </p:txBody>
          </p:sp>
        </mc:Choice>
        <mc:Fallback xmlns="">
          <p:sp>
            <p:nvSpPr>
              <p:cNvPr id="51" name="TextBox 50"/>
              <p:cNvSpPr txBox="1">
                <a:spLocks noRot="1" noChangeAspect="1" noMove="1" noResize="1" noEditPoints="1" noAdjustHandles="1" noChangeArrowheads="1" noChangeShapeType="1" noTextEdit="1"/>
              </p:cNvSpPr>
              <p:nvPr/>
            </p:nvSpPr>
            <p:spPr>
              <a:xfrm>
                <a:off x="533400" y="1143000"/>
                <a:ext cx="7848600" cy="707886"/>
              </a:xfrm>
              <a:prstGeom prst="rect">
                <a:avLst/>
              </a:prstGeom>
              <a:blipFill rotWithShape="1">
                <a:blip r:embed="rId4"/>
                <a:stretch>
                  <a:fillRect l="-855" t="-4310" b="-13793"/>
                </a:stretch>
              </a:blipFill>
            </p:spPr>
            <p:txBody>
              <a:bodyPr/>
              <a:lstStyle/>
              <a:p>
                <a:r>
                  <a:rPr lang="en-US">
                    <a:noFill/>
                  </a:rPr>
                  <a:t> </a:t>
                </a:r>
              </a:p>
            </p:txBody>
          </p:sp>
        </mc:Fallback>
      </mc:AlternateContent>
      <p:sp>
        <p:nvSpPr>
          <p:cNvPr id="8" name="Footer Placeholder 4"/>
          <p:cNvSpPr>
            <a:spLocks noGrp="1"/>
          </p:cNvSpPr>
          <p:nvPr>
            <p:ph type="ftr" sz="quarter" idx="4294967295"/>
          </p:nvPr>
        </p:nvSpPr>
        <p:spPr>
          <a:xfrm>
            <a:off x="1828800" y="6440951"/>
            <a:ext cx="2971800" cy="264649"/>
          </a:xfrm>
          <a:prstGeom prst="rect">
            <a:avLst/>
          </a:prstGeom>
        </p:spPr>
        <p:txBody>
          <a:bodyPr/>
          <a:lstStyle/>
          <a:p>
            <a:r>
              <a:rPr lang="en-US" dirty="0"/>
              <a:t>Reed Group Meeting</a:t>
            </a:r>
          </a:p>
        </p:txBody>
      </p:sp>
      <p:cxnSp>
        <p:nvCxnSpPr>
          <p:cNvPr id="10" name="Straight Connector 9"/>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
        <p:nvSpPr>
          <p:cNvPr id="11" name="Title 1"/>
          <p:cNvSpPr txBox="1">
            <a:spLocks/>
          </p:cNvSpPr>
          <p:nvPr/>
        </p:nvSpPr>
        <p:spPr>
          <a:xfrm>
            <a:off x="528636" y="228600"/>
            <a:ext cx="8462963" cy="9604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kern="1200">
                <a:solidFill>
                  <a:srgbClr val="080808"/>
                </a:solidFill>
                <a:latin typeface="Gill Sans MT" panose="020B0502020104020203" pitchFamily="34" charset="0"/>
                <a:ea typeface="CMU Sans Serif" panose="02000603000000000000" pitchFamily="2" charset="0"/>
                <a:cs typeface="Arial" panose="020B0604020202020204" pitchFamily="34" charset="0"/>
              </a:defRPr>
            </a:lvl1pPr>
          </a:lstStyle>
          <a:p>
            <a:pPr algn="l"/>
            <a:r>
              <a:rPr lang="en-US" smtClean="0"/>
              <a:t>Model of lake dynamics</a:t>
            </a:r>
            <a:endParaRPr lang="en-US" dirty="0"/>
          </a:p>
        </p:txBody>
      </p:sp>
    </p:spTree>
    <p:extLst>
      <p:ext uri="{BB962C8B-B14F-4D97-AF65-F5344CB8AC3E}">
        <p14:creationId xmlns:p14="http://schemas.microsoft.com/office/powerpoint/2010/main" val="18677397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8" name="TextBox 37"/>
              <p:cNvSpPr txBox="1"/>
              <p:nvPr/>
            </p:nvSpPr>
            <p:spPr>
              <a:xfrm>
                <a:off x="609600" y="1912588"/>
                <a:ext cx="5354094" cy="910699"/>
              </a:xfrm>
              <a:prstGeom prst="rect">
                <a:avLst/>
              </a:prstGeom>
              <a:noFill/>
            </p:spPr>
            <p:txBody>
              <a:bodyPr wrap="none" rtlCol="0">
                <a:spAutoFit/>
              </a:bodyPr>
              <a:lstStyle/>
              <a:p>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r>
                          <a:rPr lang="en-US" sz="2800" b="0" i="1" smtClean="0">
                            <a:latin typeface="Cambria Math"/>
                          </a:rPr>
                          <m:t>+1</m:t>
                        </m:r>
                      </m:sub>
                    </m:sSub>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sub>
                    </m:sSub>
                    <m:r>
                      <a:rPr lang="en-US" sz="2800" b="0" i="1" smtClean="0">
                        <a:latin typeface="Cambria Math"/>
                      </a:rPr>
                      <m:t>=</m:t>
                    </m:r>
                    <m:f>
                      <m:fPr>
                        <m:ctrlPr>
                          <a:rPr lang="en-US" sz="2800" i="1">
                            <a:latin typeface="Cambria Math" panose="02040503050406030204" pitchFamily="18" charset="0"/>
                          </a:rPr>
                        </m:ctrlPr>
                      </m:fPr>
                      <m:num>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num>
                      <m:den>
                        <m:r>
                          <a:rPr lang="en-US" sz="2800" i="1">
                            <a:latin typeface="Cambria Math"/>
                          </a:rPr>
                          <m:t>1+</m:t>
                        </m:r>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den>
                    </m:f>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𝑎</m:t>
                        </m:r>
                      </m:e>
                      <m:sub>
                        <m:r>
                          <a:rPr lang="en-US" sz="2800" b="0" i="1" smtClean="0">
                            <a:latin typeface="Cambria Math"/>
                          </a:rPr>
                          <m:t>𝑡</m:t>
                        </m:r>
                      </m:sub>
                    </m:sSub>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𝑌</m:t>
                        </m:r>
                      </m:e>
                      <m:sub>
                        <m:r>
                          <a:rPr lang="en-US" sz="2800" b="0" i="1" smtClean="0">
                            <a:latin typeface="Cambria Math"/>
                          </a:rPr>
                          <m:t>𝑡</m:t>
                        </m:r>
                      </m:sub>
                    </m:sSub>
                    <m:r>
                      <a:rPr lang="en-US" sz="2800" b="0" i="1" smtClean="0">
                        <a:latin typeface="Cambria Math"/>
                        <a:ea typeface="Cambria Math"/>
                      </a:rPr>
                      <m:t>−</m:t>
                    </m:r>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𝑏𝑋</m:t>
                        </m:r>
                      </m:e>
                      <m:sub>
                        <m:r>
                          <a:rPr lang="en-US" sz="2800" b="0" i="1" smtClean="0">
                            <a:latin typeface="Cambria Math"/>
                            <a:ea typeface="Cambria Math"/>
                          </a:rPr>
                          <m:t>𝑡</m:t>
                        </m:r>
                      </m:sub>
                    </m:sSub>
                  </m:oMath>
                </a14:m>
                <a:r>
                  <a:rPr lang="en-US" sz="2800" dirty="0" smtClean="0"/>
                  <a:t> </a:t>
                </a:r>
                <a:endParaRPr lang="en-US" sz="2800" dirty="0"/>
              </a:p>
            </p:txBody>
          </p:sp>
        </mc:Choice>
        <mc:Fallback xmlns="">
          <p:sp>
            <p:nvSpPr>
              <p:cNvPr id="38" name="TextBox 37"/>
              <p:cNvSpPr txBox="1">
                <a:spLocks noRot="1" noChangeAspect="1" noMove="1" noResize="1" noEditPoints="1" noAdjustHandles="1" noChangeArrowheads="1" noChangeShapeType="1" noTextEdit="1"/>
              </p:cNvSpPr>
              <p:nvPr/>
            </p:nvSpPr>
            <p:spPr>
              <a:xfrm>
                <a:off x="609600" y="1912588"/>
                <a:ext cx="5354094" cy="910699"/>
              </a:xfrm>
              <a:prstGeom prst="rect">
                <a:avLst/>
              </a:prstGeom>
              <a:blipFill>
                <a:blip r:embed="rId3"/>
                <a:stretch>
                  <a:fillRect/>
                </a:stretch>
              </a:blipFill>
            </p:spPr>
            <p:txBody>
              <a:bodyPr/>
              <a:lstStyle/>
              <a:p>
                <a:r>
                  <a:rPr lang="en-US">
                    <a:noFill/>
                  </a:rPr>
                  <a:t> </a:t>
                </a:r>
              </a:p>
            </p:txBody>
          </p:sp>
        </mc:Fallback>
      </mc:AlternateContent>
      <p:sp>
        <p:nvSpPr>
          <p:cNvPr id="22"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661D4A-CA72-AE40-99D8-B1E859808CD2}" type="slidenum">
              <a:rPr lang="en-US" smtClean="0"/>
              <a:pPr/>
              <a:t>11</a:t>
            </a:fld>
            <a:endParaRPr lang="en-US"/>
          </a:p>
        </p:txBody>
      </p:sp>
      <p:sp>
        <p:nvSpPr>
          <p:cNvPr id="16"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7/30/2019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sp>
        <p:nvSpPr>
          <p:cNvPr id="4" name="TextBox 3"/>
          <p:cNvSpPr txBox="1"/>
          <p:nvPr/>
        </p:nvSpPr>
        <p:spPr>
          <a:xfrm>
            <a:off x="5715000" y="1083088"/>
            <a:ext cx="838200" cy="369332"/>
          </a:xfrm>
          <a:prstGeom prst="rect">
            <a:avLst/>
          </a:prstGeom>
          <a:noFill/>
        </p:spPr>
        <p:txBody>
          <a:bodyPr wrap="square" rtlCol="0">
            <a:spAutoFit/>
          </a:bodyPr>
          <a:lstStyle/>
          <a:p>
            <a:r>
              <a:rPr lang="en-US" dirty="0" smtClean="0"/>
              <a:t>P Sinks</a:t>
            </a:r>
            <a:endParaRPr lang="en-US" dirty="0"/>
          </a:p>
        </p:txBody>
      </p:sp>
      <p:sp>
        <p:nvSpPr>
          <p:cNvPr id="10" name="Rectangle 9"/>
          <p:cNvSpPr/>
          <p:nvPr/>
        </p:nvSpPr>
        <p:spPr>
          <a:xfrm>
            <a:off x="5183742" y="2137435"/>
            <a:ext cx="607458" cy="5295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H="1">
            <a:off x="5563671" y="1389964"/>
            <a:ext cx="522762" cy="67391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122" name="Picture 2" descr="E:\Julie\LakeProblem\DPS\OldObjs\SOW6\PptFigures\Inputs+Sink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2671" y="2895600"/>
            <a:ext cx="4389129" cy="3275387"/>
          </a:xfrm>
          <a:prstGeom prst="rect">
            <a:avLst/>
          </a:prstGeom>
          <a:noFill/>
          <a:extLst>
            <a:ext uri="{909E8E84-426E-40DD-AFC4-6F175D3DCCD1}">
              <a14:hiddenFill xmlns:a14="http://schemas.microsoft.com/office/drawing/2010/main">
                <a:solidFill>
                  <a:srgbClr val="FFFFFF"/>
                </a:solidFill>
              </a14:hiddenFill>
            </a:ext>
          </a:extLst>
        </p:spPr>
      </p:pic>
      <p:sp>
        <p:nvSpPr>
          <p:cNvPr id="23" name="Footer Placeholder 4"/>
          <p:cNvSpPr>
            <a:spLocks noGrp="1"/>
          </p:cNvSpPr>
          <p:nvPr>
            <p:ph type="ftr" sz="quarter" idx="4294967295"/>
          </p:nvPr>
        </p:nvSpPr>
        <p:spPr>
          <a:xfrm>
            <a:off x="1828800" y="6440951"/>
            <a:ext cx="2971800" cy="264649"/>
          </a:xfrm>
          <a:prstGeom prst="rect">
            <a:avLst/>
          </a:prstGeom>
        </p:spPr>
        <p:txBody>
          <a:bodyPr/>
          <a:lstStyle/>
          <a:p>
            <a:endParaRPr lang="en-US" dirty="0"/>
          </a:p>
        </p:txBody>
      </p:sp>
      <p:cxnSp>
        <p:nvCxnSpPr>
          <p:cNvPr id="24" name="Straight Connector 23"/>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
        <p:nvSpPr>
          <p:cNvPr id="26" name="Title 1"/>
          <p:cNvSpPr txBox="1">
            <a:spLocks/>
          </p:cNvSpPr>
          <p:nvPr/>
        </p:nvSpPr>
        <p:spPr>
          <a:xfrm>
            <a:off x="528636" y="228600"/>
            <a:ext cx="8462963" cy="9604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kern="1200">
                <a:solidFill>
                  <a:srgbClr val="080808"/>
                </a:solidFill>
                <a:latin typeface="Gill Sans MT" panose="020B0502020104020203" pitchFamily="34" charset="0"/>
                <a:ea typeface="CMU Sans Serif" panose="02000603000000000000" pitchFamily="2" charset="0"/>
                <a:cs typeface="Arial" panose="020B0604020202020204" pitchFamily="34" charset="0"/>
              </a:defRPr>
            </a:lvl1pPr>
          </a:lstStyle>
          <a:p>
            <a:pPr algn="l"/>
            <a:r>
              <a:rPr lang="en-US" smtClean="0"/>
              <a:t>Model of lake dynamics</a:t>
            </a:r>
            <a:endParaRPr lang="en-US" dirty="0"/>
          </a:p>
        </p:txBody>
      </p:sp>
      <p:sp>
        <p:nvSpPr>
          <p:cNvPr id="25" name="Rectangle 24"/>
          <p:cNvSpPr/>
          <p:nvPr/>
        </p:nvSpPr>
        <p:spPr>
          <a:xfrm>
            <a:off x="3703084" y="2137435"/>
            <a:ext cx="451958" cy="5295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a:stCxn id="28" idx="2"/>
          </p:cNvCxnSpPr>
          <p:nvPr/>
        </p:nvCxnSpPr>
        <p:spPr>
          <a:xfrm>
            <a:off x="3924300" y="1713131"/>
            <a:ext cx="4763" cy="34810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124200" y="1066800"/>
            <a:ext cx="1600200" cy="646331"/>
          </a:xfrm>
          <a:prstGeom prst="rect">
            <a:avLst/>
          </a:prstGeom>
          <a:noFill/>
        </p:spPr>
        <p:txBody>
          <a:bodyPr wrap="square" rtlCol="0">
            <a:spAutoFit/>
          </a:bodyPr>
          <a:lstStyle/>
          <a:p>
            <a:pPr algn="ctr"/>
            <a:r>
              <a:rPr lang="en-US" dirty="0" smtClean="0"/>
              <a:t>Anthropogenic P Inputs</a:t>
            </a:r>
            <a:endParaRPr lang="en-US" dirty="0"/>
          </a:p>
        </p:txBody>
      </p:sp>
      <p:sp>
        <p:nvSpPr>
          <p:cNvPr id="29" name="TextBox 28"/>
          <p:cNvSpPr txBox="1"/>
          <p:nvPr/>
        </p:nvSpPr>
        <p:spPr>
          <a:xfrm>
            <a:off x="4572000" y="1066799"/>
            <a:ext cx="1030842" cy="646331"/>
          </a:xfrm>
          <a:prstGeom prst="rect">
            <a:avLst/>
          </a:prstGeom>
          <a:noFill/>
        </p:spPr>
        <p:txBody>
          <a:bodyPr wrap="square" rtlCol="0">
            <a:spAutoFit/>
          </a:bodyPr>
          <a:lstStyle/>
          <a:p>
            <a:pPr algn="ctr"/>
            <a:r>
              <a:rPr lang="en-US" dirty="0" smtClean="0"/>
              <a:t>Natural P Inputs</a:t>
            </a:r>
            <a:endParaRPr lang="en-US" dirty="0"/>
          </a:p>
        </p:txBody>
      </p:sp>
      <p:cxnSp>
        <p:nvCxnSpPr>
          <p:cNvPr id="30" name="Straight Arrow Connector 29"/>
          <p:cNvCxnSpPr/>
          <p:nvPr/>
        </p:nvCxnSpPr>
        <p:spPr>
          <a:xfrm flipH="1">
            <a:off x="4800600" y="1715774"/>
            <a:ext cx="151329" cy="34810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6400800" y="2057400"/>
                <a:ext cx="23168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a:rPr>
                            <m:t>𝑌</m:t>
                          </m:r>
                        </m:e>
                        <m:sub>
                          <m:r>
                            <a:rPr lang="en-US" sz="2800" b="0" i="1" smtClean="0">
                              <a:latin typeface="Cambria Math"/>
                            </a:rPr>
                            <m:t>𝑡</m:t>
                          </m:r>
                        </m:sub>
                      </m:sSub>
                      <m:r>
                        <a:rPr lang="en-US" sz="2800" b="0" i="1" smtClean="0">
                          <a:latin typeface="Cambria Math"/>
                        </a:rPr>
                        <m:t>~</m:t>
                      </m:r>
                      <m:r>
                        <a:rPr lang="en-US" sz="2800" b="0" i="1" smtClean="0">
                          <a:latin typeface="Cambria Math"/>
                        </a:rPr>
                        <m:t>𝐿𝑁</m:t>
                      </m:r>
                      <m:r>
                        <a:rPr lang="en-US" sz="2800" b="0" i="1" smtClean="0">
                          <a:latin typeface="Cambria Math"/>
                        </a:rPr>
                        <m:t>(</m:t>
                      </m:r>
                      <m:r>
                        <a:rPr lang="en-US" sz="2800" b="0" i="1" smtClean="0">
                          <a:latin typeface="Cambria Math"/>
                          <a:ea typeface="Cambria Math"/>
                        </a:rPr>
                        <m:t>𝜇</m:t>
                      </m:r>
                      <m:r>
                        <a:rPr lang="en-US" sz="2800" b="0" i="1" smtClean="0">
                          <a:latin typeface="Cambria Math"/>
                          <a:ea typeface="Cambria Math"/>
                        </a:rPr>
                        <m:t>,</m:t>
                      </m:r>
                      <m:sSup>
                        <m:sSupPr>
                          <m:ctrlPr>
                            <a:rPr lang="en-US" sz="2800" b="0" i="1" smtClean="0">
                              <a:latin typeface="Cambria Math" panose="02040503050406030204" pitchFamily="18" charset="0"/>
                              <a:ea typeface="Cambria Math"/>
                            </a:rPr>
                          </m:ctrlPr>
                        </m:sSupPr>
                        <m:e>
                          <m:r>
                            <a:rPr lang="en-US" sz="2800" b="0" i="1" smtClean="0">
                              <a:latin typeface="Cambria Math"/>
                              <a:ea typeface="Cambria Math"/>
                            </a:rPr>
                            <m:t>𝜎</m:t>
                          </m:r>
                        </m:e>
                        <m:sup>
                          <m:r>
                            <a:rPr lang="en-US" sz="2800" b="0" i="1" smtClean="0">
                              <a:latin typeface="Cambria Math"/>
                              <a:ea typeface="Cambria Math"/>
                            </a:rPr>
                            <m:t>2</m:t>
                          </m:r>
                        </m:sup>
                      </m:sSup>
                      <m:r>
                        <a:rPr lang="en-US" sz="2800" b="0" i="1" smtClean="0">
                          <a:latin typeface="Cambria Math"/>
                          <a:ea typeface="Cambria Math"/>
                        </a:rPr>
                        <m:t>)</m:t>
                      </m:r>
                    </m:oMath>
                  </m:oMathPara>
                </a14:m>
                <a:endParaRPr lang="en-US" sz="2800" dirty="0"/>
              </a:p>
            </p:txBody>
          </p:sp>
        </mc:Choice>
        <mc:Fallback xmlns="">
          <p:sp>
            <p:nvSpPr>
              <p:cNvPr id="31" name="TextBox 30"/>
              <p:cNvSpPr txBox="1">
                <a:spLocks noRot="1" noChangeAspect="1" noMove="1" noResize="1" noEditPoints="1" noAdjustHandles="1" noChangeArrowheads="1" noChangeShapeType="1" noTextEdit="1"/>
              </p:cNvSpPr>
              <p:nvPr/>
            </p:nvSpPr>
            <p:spPr>
              <a:xfrm>
                <a:off x="6400800" y="2057400"/>
                <a:ext cx="2316853" cy="523220"/>
              </a:xfrm>
              <a:prstGeom prst="rect">
                <a:avLst/>
              </a:prstGeom>
              <a:blipFill rotWithShape="1">
                <a:blip r:embed="rId5"/>
                <a:stretch>
                  <a:fillRect/>
                </a:stretch>
              </a:blipFill>
            </p:spPr>
            <p:txBody>
              <a:bodyPr/>
              <a:lstStyle/>
              <a:p>
                <a:r>
                  <a:rPr lang="en-US">
                    <a:noFill/>
                  </a:rPr>
                  <a:t> </a:t>
                </a:r>
              </a:p>
            </p:txBody>
          </p:sp>
        </mc:Fallback>
      </mc:AlternateContent>
      <p:sp>
        <p:nvSpPr>
          <p:cNvPr id="32" name="Rectangle 31"/>
          <p:cNvSpPr/>
          <p:nvPr/>
        </p:nvSpPr>
        <p:spPr>
          <a:xfrm>
            <a:off x="2537624" y="1911489"/>
            <a:ext cx="913426" cy="9079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1982058" y="1075208"/>
            <a:ext cx="1200150" cy="369332"/>
          </a:xfrm>
          <a:prstGeom prst="rect">
            <a:avLst/>
          </a:prstGeom>
          <a:noFill/>
        </p:spPr>
        <p:txBody>
          <a:bodyPr wrap="square" rtlCol="0">
            <a:spAutoFit/>
          </a:bodyPr>
          <a:lstStyle/>
          <a:p>
            <a:r>
              <a:rPr lang="en-US" dirty="0" smtClean="0"/>
              <a:t>Recycled P</a:t>
            </a:r>
            <a:endParaRPr lang="en-US" dirty="0"/>
          </a:p>
        </p:txBody>
      </p:sp>
      <p:cxnSp>
        <p:nvCxnSpPr>
          <p:cNvPr id="34" name="Straight Arrow Connector 33"/>
          <p:cNvCxnSpPr>
            <a:stCxn id="33" idx="2"/>
            <a:endCxn id="32" idx="0"/>
          </p:cNvCxnSpPr>
          <p:nvPr/>
        </p:nvCxnSpPr>
        <p:spPr>
          <a:xfrm>
            <a:off x="2582133" y="1444540"/>
            <a:ext cx="412204" cy="466949"/>
          </a:xfrm>
          <a:prstGeom prst="straightConnector1">
            <a:avLst/>
          </a:prstGeom>
          <a:ln w="19050">
            <a:solidFill>
              <a:srgbClr val="080808"/>
            </a:solidFill>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812565" y="1078959"/>
            <a:ext cx="1198068" cy="369332"/>
          </a:xfrm>
          <a:prstGeom prst="rect">
            <a:avLst/>
          </a:prstGeom>
          <a:noFill/>
        </p:spPr>
        <p:txBody>
          <a:bodyPr wrap="square" rtlCol="0">
            <a:spAutoFit/>
          </a:bodyPr>
          <a:lstStyle/>
          <a:p>
            <a:r>
              <a:rPr lang="en-US" dirty="0" smtClean="0"/>
              <a:t>Fluxes of P</a:t>
            </a:r>
            <a:endParaRPr lang="en-US" dirty="0"/>
          </a:p>
        </p:txBody>
      </p:sp>
      <p:sp>
        <p:nvSpPr>
          <p:cNvPr id="36" name="Rectangle 35"/>
          <p:cNvSpPr/>
          <p:nvPr/>
        </p:nvSpPr>
        <p:spPr>
          <a:xfrm>
            <a:off x="685800" y="2061726"/>
            <a:ext cx="1502515" cy="6052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p:cNvCxnSpPr/>
          <p:nvPr/>
        </p:nvCxnSpPr>
        <p:spPr>
          <a:xfrm>
            <a:off x="1411599" y="1452420"/>
            <a:ext cx="0" cy="60930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419600" y="2140078"/>
            <a:ext cx="456129" cy="5269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94466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8636" y="228600"/>
            <a:ext cx="8462963" cy="960438"/>
          </a:xfrm>
        </p:spPr>
        <p:txBody>
          <a:bodyPr>
            <a:normAutofit/>
          </a:bodyPr>
          <a:lstStyle/>
          <a:p>
            <a:pPr algn="l"/>
            <a:r>
              <a:rPr lang="en-US" dirty="0"/>
              <a:t>Model of lake </a:t>
            </a:r>
            <a:r>
              <a:rPr lang="en-US" dirty="0" smtClean="0"/>
              <a:t>dynamics</a:t>
            </a:r>
            <a:endParaRPr lang="en-US" dirty="0"/>
          </a:p>
        </p:txBody>
      </p:sp>
      <p:sp>
        <p:nvSpPr>
          <p:cNvPr id="22"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661D4A-CA72-AE40-99D8-B1E859808CD2}" type="slidenum">
              <a:rPr lang="en-US" smtClean="0"/>
              <a:pPr/>
              <a:t>12</a:t>
            </a:fld>
            <a:endParaRPr lang="en-US"/>
          </a:p>
        </p:txBody>
      </p:sp>
      <p:sp>
        <p:nvSpPr>
          <p:cNvPr id="16"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7/30/2019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sp>
        <p:nvSpPr>
          <p:cNvPr id="56" name="TextBox 55"/>
          <p:cNvSpPr txBox="1"/>
          <p:nvPr/>
        </p:nvSpPr>
        <p:spPr>
          <a:xfrm>
            <a:off x="1525093" y="1078468"/>
            <a:ext cx="1198068" cy="369332"/>
          </a:xfrm>
          <a:prstGeom prst="rect">
            <a:avLst/>
          </a:prstGeom>
          <a:noFill/>
        </p:spPr>
        <p:txBody>
          <a:bodyPr wrap="square" rtlCol="0">
            <a:spAutoFit/>
          </a:bodyPr>
          <a:lstStyle/>
          <a:p>
            <a:r>
              <a:rPr lang="en-US" dirty="0" smtClean="0"/>
              <a:t>Fluxes of P</a:t>
            </a:r>
            <a:endParaRPr lang="en-US" dirty="0"/>
          </a:p>
        </p:txBody>
      </p:sp>
      <p:sp>
        <p:nvSpPr>
          <p:cNvPr id="65" name="Rectangle 64"/>
          <p:cNvSpPr/>
          <p:nvPr/>
        </p:nvSpPr>
        <p:spPr>
          <a:xfrm>
            <a:off x="1398328" y="2061235"/>
            <a:ext cx="1502515" cy="6052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p:nvPr/>
        </p:nvCxnSpPr>
        <p:spPr>
          <a:xfrm>
            <a:off x="2124127" y="1451929"/>
            <a:ext cx="0" cy="60930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1351430" y="1905000"/>
                <a:ext cx="6020110" cy="910699"/>
              </a:xfrm>
              <a:prstGeom prst="rect">
                <a:avLst/>
              </a:prstGeom>
              <a:noFill/>
            </p:spPr>
            <p:txBody>
              <a:bodyPr wrap="none" rtlCol="0">
                <a:spAutoFit/>
              </a:bodyPr>
              <a:lstStyle/>
              <a:p>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r>
                          <a:rPr lang="en-US" sz="2800" b="0" i="1" smtClean="0">
                            <a:latin typeface="Cambria Math"/>
                          </a:rPr>
                          <m:t>+1</m:t>
                        </m:r>
                      </m:sub>
                    </m:sSub>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sub>
                    </m:sSub>
                    <m:r>
                      <a:rPr lang="en-US" sz="2800" b="0" i="1" smtClean="0">
                        <a:latin typeface="Cambria Math"/>
                      </a:rPr>
                      <m:t>=</m:t>
                    </m:r>
                    <m:f>
                      <m:fPr>
                        <m:ctrlPr>
                          <a:rPr lang="en-US" sz="2800" i="1">
                            <a:latin typeface="Cambria Math" panose="02040503050406030204" pitchFamily="18" charset="0"/>
                          </a:rPr>
                        </m:ctrlPr>
                      </m:fPr>
                      <m:num>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num>
                      <m:den>
                        <m:r>
                          <a:rPr lang="en-US" sz="2800" i="1">
                            <a:latin typeface="Cambria Math"/>
                          </a:rPr>
                          <m:t>1+</m:t>
                        </m:r>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den>
                    </m:f>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𝑎</m:t>
                        </m:r>
                      </m:e>
                      <m:sub>
                        <m:r>
                          <a:rPr lang="en-US" sz="2800" b="0" i="1" smtClean="0">
                            <a:latin typeface="Cambria Math"/>
                          </a:rPr>
                          <m:t>𝑡</m:t>
                        </m:r>
                      </m:sub>
                    </m:sSub>
                    <m:r>
                      <a:rPr lang="en-US" sz="2800" b="0" i="1" smtClean="0">
                        <a:latin typeface="Cambria Math"/>
                      </a:rPr>
                      <m:t>+</m:t>
                    </m:r>
                    <m:sSub>
                      <m:sSubPr>
                        <m:ctrlPr>
                          <a:rPr lang="en-US" sz="2800" i="1">
                            <a:latin typeface="Cambria Math" panose="02040503050406030204" pitchFamily="18" charset="0"/>
                          </a:rPr>
                        </m:ctrlPr>
                      </m:sSubPr>
                      <m:e>
                        <m:r>
                          <a:rPr lang="en-US" sz="2800" i="1">
                            <a:latin typeface="Cambria Math"/>
                          </a:rPr>
                          <m:t>𝑌</m:t>
                        </m:r>
                      </m:e>
                      <m:sub>
                        <m:r>
                          <a:rPr lang="en-US" sz="2800" i="1">
                            <a:latin typeface="Cambria Math"/>
                          </a:rPr>
                          <m:t>𝑡</m:t>
                        </m:r>
                      </m:sub>
                    </m:sSub>
                    <m:r>
                      <a:rPr lang="en-US" sz="2800" b="0" i="1" smtClean="0">
                        <a:latin typeface="Cambria Math"/>
                        <a:ea typeface="Cambria Math"/>
                      </a:rPr>
                      <m:t>−</m:t>
                    </m:r>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𝑏𝑋</m:t>
                        </m:r>
                      </m:e>
                      <m:sub>
                        <m:r>
                          <a:rPr lang="en-US" sz="2800" b="0" i="1" smtClean="0">
                            <a:latin typeface="Cambria Math"/>
                            <a:ea typeface="Cambria Math"/>
                          </a:rPr>
                          <m:t>𝑡</m:t>
                        </m:r>
                      </m:sub>
                    </m:sSub>
                    <m:r>
                      <a:rPr lang="en-US" sz="2800" b="0" i="1" smtClean="0">
                        <a:latin typeface="Cambria Math"/>
                        <a:ea typeface="Cambria Math"/>
                      </a:rPr>
                      <m:t>=0</m:t>
                    </m:r>
                  </m:oMath>
                </a14:m>
                <a:r>
                  <a:rPr lang="en-US" sz="2800" dirty="0" smtClean="0"/>
                  <a:t> </a:t>
                </a:r>
                <a:endParaRPr lang="en-US" sz="2800" dirty="0"/>
              </a:p>
            </p:txBody>
          </p:sp>
        </mc:Choice>
        <mc:Fallback xmlns="">
          <p:sp>
            <p:nvSpPr>
              <p:cNvPr id="67" name="TextBox 66"/>
              <p:cNvSpPr txBox="1">
                <a:spLocks noRot="1" noChangeAspect="1" noMove="1" noResize="1" noEditPoints="1" noAdjustHandles="1" noChangeArrowheads="1" noChangeShapeType="1" noTextEdit="1"/>
              </p:cNvSpPr>
              <p:nvPr/>
            </p:nvSpPr>
            <p:spPr>
              <a:xfrm>
                <a:off x="1351430" y="1905000"/>
                <a:ext cx="6020110" cy="910699"/>
              </a:xfrm>
              <a:prstGeom prst="rect">
                <a:avLst/>
              </a:prstGeom>
              <a:blipFill>
                <a:blip r:embed="rId3"/>
                <a:stretch>
                  <a:fillRect/>
                </a:stretch>
              </a:blipFill>
            </p:spPr>
            <p:txBody>
              <a:bodyPr/>
              <a:lstStyle/>
              <a:p>
                <a:r>
                  <a:rPr lang="en-US">
                    <a:noFill/>
                  </a:rPr>
                  <a:t> </a:t>
                </a:r>
              </a:p>
            </p:txBody>
          </p:sp>
        </mc:Fallback>
      </mc:AlternateContent>
      <p:sp>
        <p:nvSpPr>
          <p:cNvPr id="4" name="TextBox 3"/>
          <p:cNvSpPr txBox="1"/>
          <p:nvPr/>
        </p:nvSpPr>
        <p:spPr>
          <a:xfrm>
            <a:off x="5715000" y="1066799"/>
            <a:ext cx="990600" cy="369332"/>
          </a:xfrm>
          <a:prstGeom prst="rect">
            <a:avLst/>
          </a:prstGeom>
          <a:noFill/>
        </p:spPr>
        <p:txBody>
          <a:bodyPr wrap="square" rtlCol="0">
            <a:spAutoFit/>
          </a:bodyPr>
          <a:lstStyle/>
          <a:p>
            <a:r>
              <a:rPr lang="en-US" dirty="0" smtClean="0"/>
              <a:t>Outputs</a:t>
            </a:r>
            <a:endParaRPr lang="en-US" dirty="0"/>
          </a:p>
        </p:txBody>
      </p:sp>
      <p:cxnSp>
        <p:nvCxnSpPr>
          <p:cNvPr id="13" name="Straight Arrow Connector 12"/>
          <p:cNvCxnSpPr/>
          <p:nvPr/>
        </p:nvCxnSpPr>
        <p:spPr>
          <a:xfrm>
            <a:off x="6210300" y="1371600"/>
            <a:ext cx="0" cy="62510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6915150" y="2061235"/>
            <a:ext cx="323850" cy="5295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6896100" y="2871725"/>
            <a:ext cx="1447800" cy="369332"/>
          </a:xfrm>
          <a:prstGeom prst="rect">
            <a:avLst/>
          </a:prstGeom>
          <a:noFill/>
        </p:spPr>
        <p:txBody>
          <a:bodyPr wrap="square" rtlCol="0">
            <a:spAutoFit/>
          </a:bodyPr>
          <a:lstStyle/>
          <a:p>
            <a:pPr algn="ctr"/>
            <a:r>
              <a:rPr lang="en-US" dirty="0" smtClean="0"/>
              <a:t>Equilibrium</a:t>
            </a:r>
            <a:endParaRPr lang="en-US" dirty="0"/>
          </a:p>
        </p:txBody>
      </p:sp>
      <p:cxnSp>
        <p:nvCxnSpPr>
          <p:cNvPr id="25" name="Straight Arrow Connector 24"/>
          <p:cNvCxnSpPr/>
          <p:nvPr/>
        </p:nvCxnSpPr>
        <p:spPr>
          <a:xfrm flipH="1" flipV="1">
            <a:off x="7157557" y="2616326"/>
            <a:ext cx="81443" cy="27927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6146" name="Picture 2" descr="E:\Julie\LakeProblem\DPS\OldObjs\SOW6\PptFigures\Equilibri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2671" y="2895600"/>
            <a:ext cx="4389129" cy="3275387"/>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3276600" y="1981200"/>
            <a:ext cx="2286000" cy="762000"/>
          </a:xfrm>
          <a:prstGeom prst="rect">
            <a:avLst/>
          </a:prstGeom>
          <a:noFill/>
          <a:ln>
            <a:solidFill>
              <a:srgbClr val="006D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a:off x="4876800" y="1371600"/>
            <a:ext cx="0" cy="60930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457700" y="1066800"/>
            <a:ext cx="838200" cy="369332"/>
          </a:xfrm>
          <a:prstGeom prst="rect">
            <a:avLst/>
          </a:prstGeom>
          <a:noFill/>
        </p:spPr>
        <p:txBody>
          <a:bodyPr wrap="square" rtlCol="0">
            <a:spAutoFit/>
          </a:bodyPr>
          <a:lstStyle/>
          <a:p>
            <a:r>
              <a:rPr lang="en-US" dirty="0" smtClean="0"/>
              <a:t>Inputs</a:t>
            </a:r>
            <a:endParaRPr lang="en-US" dirty="0"/>
          </a:p>
        </p:txBody>
      </p:sp>
      <p:sp>
        <p:nvSpPr>
          <p:cNvPr id="34" name="Rectangle 33"/>
          <p:cNvSpPr/>
          <p:nvPr/>
        </p:nvSpPr>
        <p:spPr>
          <a:xfrm>
            <a:off x="5886450" y="1981200"/>
            <a:ext cx="704850" cy="762000"/>
          </a:xfrm>
          <a:prstGeom prst="rect">
            <a:avLst/>
          </a:prstGeom>
          <a:noFill/>
          <a:ln>
            <a:solidFill>
              <a:srgbClr val="085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ooter Placeholder 4"/>
          <p:cNvSpPr>
            <a:spLocks noGrp="1"/>
          </p:cNvSpPr>
          <p:nvPr>
            <p:ph type="ftr" sz="quarter" idx="4294967295"/>
          </p:nvPr>
        </p:nvSpPr>
        <p:spPr>
          <a:xfrm>
            <a:off x="1828800" y="6440951"/>
            <a:ext cx="2971800" cy="264649"/>
          </a:xfrm>
          <a:prstGeom prst="rect">
            <a:avLst/>
          </a:prstGeom>
        </p:spPr>
        <p:txBody>
          <a:bodyPr/>
          <a:lstStyle/>
          <a:p>
            <a:endParaRPr lang="en-US" dirty="0"/>
          </a:p>
        </p:txBody>
      </p:sp>
      <p:cxnSp>
        <p:nvCxnSpPr>
          <p:cNvPr id="21" name="Straight Connector 20"/>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70168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E:\Julie\LakeProblem\DPS\OldObjs\SOW6\PptFigures\Full_Lege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392" y="941821"/>
            <a:ext cx="7315215" cy="5458979"/>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7/30/2019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13</a:t>
            </a:fld>
            <a:endParaRPr lang="en-US" dirty="0"/>
          </a:p>
        </p:txBody>
      </p:sp>
      <mc:AlternateContent xmlns:mc="http://schemas.openxmlformats.org/markup-compatibility/2006" xmlns:a14="http://schemas.microsoft.com/office/drawing/2010/main">
        <mc:Choice Requires="a14">
          <p:sp>
            <p:nvSpPr>
              <p:cNvPr id="30" name="Title 29"/>
              <p:cNvSpPr txBox="1">
                <a:spLocks noGrp="1"/>
              </p:cNvSpPr>
              <p:nvPr>
                <p:ph type="title"/>
              </p:nvPr>
            </p:nvSpPr>
            <p:spPr>
              <a:xfrm>
                <a:off x="1553128" y="215370"/>
                <a:ext cx="6037742" cy="910699"/>
              </a:xfrm>
              <a:prstGeom prst="rect">
                <a:avLst/>
              </a:prstGeom>
              <a:noFill/>
            </p:spPr>
            <p:txBody>
              <a:bodyPr wrap="none" rtlCol="0">
                <a:spAutoFit/>
              </a:bodyPr>
              <a:lstStyle/>
              <a:p>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r>
                          <a:rPr lang="en-US" sz="2800" b="0" i="1" smtClean="0">
                            <a:latin typeface="Cambria Math"/>
                          </a:rPr>
                          <m:t>+1</m:t>
                        </m:r>
                      </m:sub>
                    </m:sSub>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sub>
                    </m:sSub>
                    <m:r>
                      <a:rPr lang="en-US" sz="2800" b="0" i="1" smtClean="0">
                        <a:latin typeface="Cambria Math"/>
                      </a:rPr>
                      <m:t>=</m:t>
                    </m:r>
                    <m:f>
                      <m:fPr>
                        <m:ctrlPr>
                          <a:rPr lang="en-US" sz="2800" i="1">
                            <a:latin typeface="Cambria Math" panose="02040503050406030204" pitchFamily="18" charset="0"/>
                          </a:rPr>
                        </m:ctrlPr>
                      </m:fPr>
                      <m:num>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num>
                      <m:den>
                        <m:r>
                          <a:rPr lang="en-US" sz="2800" i="1">
                            <a:latin typeface="Cambria Math"/>
                          </a:rPr>
                          <m:t>1+</m:t>
                        </m:r>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den>
                    </m:f>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𝑎</m:t>
                        </m:r>
                      </m:e>
                      <m:sub>
                        <m:r>
                          <a:rPr lang="en-US" sz="2800" b="0" i="1" smtClean="0">
                            <a:latin typeface="Cambria Math"/>
                          </a:rPr>
                          <m:t>𝑡</m:t>
                        </m:r>
                      </m:sub>
                    </m:sSub>
                    <m:r>
                      <a:rPr lang="en-US" sz="2800" b="0" i="1" smtClean="0">
                        <a:latin typeface="Cambria Math"/>
                      </a:rPr>
                      <m:t>+</m:t>
                    </m:r>
                    <m:sSub>
                      <m:sSubPr>
                        <m:ctrlPr>
                          <a:rPr lang="en-US" sz="2800" i="1">
                            <a:latin typeface="Cambria Math" panose="02040503050406030204" pitchFamily="18" charset="0"/>
                          </a:rPr>
                        </m:ctrlPr>
                      </m:sSubPr>
                      <m:e>
                        <m:r>
                          <a:rPr lang="en-US" sz="2800" i="1">
                            <a:latin typeface="Cambria Math"/>
                          </a:rPr>
                          <m:t>𝑌</m:t>
                        </m:r>
                      </m:e>
                      <m:sub>
                        <m:r>
                          <a:rPr lang="en-US" sz="2800" i="1">
                            <a:latin typeface="Cambria Math"/>
                          </a:rPr>
                          <m:t>𝑡</m:t>
                        </m:r>
                      </m:sub>
                    </m:sSub>
                    <m:r>
                      <a:rPr lang="en-US" sz="2800" b="0" i="1" smtClean="0">
                        <a:latin typeface="Cambria Math"/>
                        <a:ea typeface="Cambria Math"/>
                      </a:rPr>
                      <m:t>−</m:t>
                    </m:r>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𝑏𝑋</m:t>
                        </m:r>
                      </m:e>
                      <m:sub>
                        <m:r>
                          <a:rPr lang="en-US" sz="2800" b="0" i="1" smtClean="0">
                            <a:latin typeface="Cambria Math"/>
                            <a:ea typeface="Cambria Math"/>
                          </a:rPr>
                          <m:t>𝑡</m:t>
                        </m:r>
                      </m:sub>
                    </m:sSub>
                    <m:r>
                      <a:rPr lang="en-US" sz="2800" b="0" i="1" smtClean="0">
                        <a:latin typeface="Cambria Math"/>
                        <a:ea typeface="Cambria Math"/>
                      </a:rPr>
                      <m:t>=0</m:t>
                    </m:r>
                  </m:oMath>
                </a14:m>
                <a:r>
                  <a:rPr lang="en-US" sz="2800" dirty="0" smtClean="0"/>
                  <a:t> </a:t>
                </a:r>
                <a:endParaRPr lang="en-US" sz="2800" dirty="0"/>
              </a:p>
            </p:txBody>
          </p:sp>
        </mc:Choice>
        <mc:Fallback xmlns="">
          <p:sp>
            <p:nvSpPr>
              <p:cNvPr id="30" name="Title 29"/>
              <p:cNvSpPr txBox="1">
                <a:spLocks noGrp="1" noRot="1" noChangeAspect="1" noMove="1" noResize="1" noEditPoints="1" noAdjustHandles="1" noChangeArrowheads="1" noChangeShapeType="1" noTextEdit="1"/>
              </p:cNvSpPr>
              <p:nvPr>
                <p:ph type="title"/>
              </p:nvPr>
            </p:nvSpPr>
            <p:spPr>
              <a:xfrm>
                <a:off x="1553128" y="215370"/>
                <a:ext cx="6037742" cy="910699"/>
              </a:xfrm>
              <a:prstGeom prst="rect">
                <a:avLst/>
              </a:prstGeom>
              <a:blipFill>
                <a:blip r:embed="rId3"/>
                <a:stretch>
                  <a:fillRect/>
                </a:stretch>
              </a:blipFill>
            </p:spPr>
            <p:txBody>
              <a:bodyPr/>
              <a:lstStyle/>
              <a:p>
                <a:r>
                  <a:rPr lang="en-US">
                    <a:noFill/>
                  </a:rPr>
                  <a:t> </a:t>
                </a:r>
              </a:p>
            </p:txBody>
          </p:sp>
        </mc:Fallback>
      </mc:AlternateContent>
      <p:sp>
        <p:nvSpPr>
          <p:cNvPr id="27" name="Rectangle 26"/>
          <p:cNvSpPr/>
          <p:nvPr/>
        </p:nvSpPr>
        <p:spPr>
          <a:xfrm>
            <a:off x="3581400" y="304800"/>
            <a:ext cx="2209800" cy="762000"/>
          </a:xfrm>
          <a:prstGeom prst="rect">
            <a:avLst/>
          </a:prstGeom>
          <a:noFill/>
          <a:ln>
            <a:solidFill>
              <a:srgbClr val="006D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096000" y="304800"/>
            <a:ext cx="704850" cy="762000"/>
          </a:xfrm>
          <a:prstGeom prst="rect">
            <a:avLst/>
          </a:prstGeom>
          <a:noFill/>
          <a:ln>
            <a:solidFill>
              <a:srgbClr val="085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p:cNvSpPr>
            <a:spLocks noGrp="1"/>
          </p:cNvSpPr>
          <p:nvPr>
            <p:ph type="ftr" sz="quarter" idx="4294967295"/>
          </p:nvPr>
        </p:nvSpPr>
        <p:spPr>
          <a:xfrm>
            <a:off x="1219200" y="6517151"/>
            <a:ext cx="3581400" cy="264649"/>
          </a:xfrm>
          <a:prstGeom prst="rect">
            <a:avLst/>
          </a:prstGeom>
        </p:spPr>
        <p:txBody>
          <a:bodyPr/>
          <a:lstStyle/>
          <a:p>
            <a:r>
              <a:rPr lang="en-US" dirty="0"/>
              <a:t>This figure can be replicated by running </a:t>
            </a:r>
            <a:r>
              <a:rPr lang="en-US" dirty="0">
                <a:hlinkClick r:id="rId4"/>
              </a:rPr>
              <a:t>this script</a:t>
            </a:r>
            <a:endParaRPr lang="en-US" dirty="0"/>
          </a:p>
          <a:p>
            <a:endParaRPr lang="en-US" dirty="0"/>
          </a:p>
        </p:txBody>
      </p:sp>
    </p:spTree>
    <p:extLst>
      <p:ext uri="{BB962C8B-B14F-4D97-AF65-F5344CB8AC3E}">
        <p14:creationId xmlns:p14="http://schemas.microsoft.com/office/powerpoint/2010/main" val="24805475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E:\Julie\LakeProblem\DPS\OldObjs\SOW6\PptFigures\Full_Lege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392" y="941821"/>
            <a:ext cx="7315215" cy="5458979"/>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7/30/2019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14</a:t>
            </a:fld>
            <a:endParaRPr lang="en-US" dirty="0"/>
          </a:p>
        </p:txBody>
      </p:sp>
      <p:cxnSp>
        <p:nvCxnSpPr>
          <p:cNvPr id="8" name="Straight Arrow Connector 7"/>
          <p:cNvCxnSpPr/>
          <p:nvPr/>
        </p:nvCxnSpPr>
        <p:spPr>
          <a:xfrm flipH="1">
            <a:off x="2057400" y="4724400"/>
            <a:ext cx="990600" cy="7620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Freeform 10"/>
          <p:cNvSpPr/>
          <p:nvPr/>
        </p:nvSpPr>
        <p:spPr>
          <a:xfrm>
            <a:off x="1828800" y="5510212"/>
            <a:ext cx="200025" cy="47625"/>
          </a:xfrm>
          <a:custGeom>
            <a:avLst/>
            <a:gdLst>
              <a:gd name="connsiteX0" fmla="*/ 0 w 200025"/>
              <a:gd name="connsiteY0" fmla="*/ 47625 h 47625"/>
              <a:gd name="connsiteX1" fmla="*/ 66675 w 200025"/>
              <a:gd name="connsiteY1" fmla="*/ 47625 h 47625"/>
              <a:gd name="connsiteX2" fmla="*/ 66675 w 200025"/>
              <a:gd name="connsiteY2" fmla="*/ 47625 h 47625"/>
              <a:gd name="connsiteX3" fmla="*/ 200025 w 200025"/>
              <a:gd name="connsiteY3" fmla="*/ 0 h 47625"/>
            </a:gdLst>
            <a:ahLst/>
            <a:cxnLst>
              <a:cxn ang="0">
                <a:pos x="connsiteX0" y="connsiteY0"/>
              </a:cxn>
              <a:cxn ang="0">
                <a:pos x="connsiteX1" y="connsiteY1"/>
              </a:cxn>
              <a:cxn ang="0">
                <a:pos x="connsiteX2" y="connsiteY2"/>
              </a:cxn>
              <a:cxn ang="0">
                <a:pos x="connsiteX3" y="connsiteY3"/>
              </a:cxn>
            </a:cxnLst>
            <a:rect l="l" t="t" r="r" b="b"/>
            <a:pathLst>
              <a:path w="200025" h="47625">
                <a:moveTo>
                  <a:pt x="0" y="47625"/>
                </a:moveTo>
                <a:lnTo>
                  <a:pt x="66675" y="47625"/>
                </a:lnTo>
                <a:lnTo>
                  <a:pt x="66675" y="47625"/>
                </a:lnTo>
                <a:lnTo>
                  <a:pt x="200025" y="0"/>
                </a:ln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3162300" y="1971675"/>
            <a:ext cx="3371850" cy="2600325"/>
          </a:xfrm>
          <a:custGeom>
            <a:avLst/>
            <a:gdLst>
              <a:gd name="connsiteX0" fmla="*/ 0 w 3371850"/>
              <a:gd name="connsiteY0" fmla="*/ 2600325 h 2600325"/>
              <a:gd name="connsiteX1" fmla="*/ 1695450 w 3371850"/>
              <a:gd name="connsiteY1" fmla="*/ 904875 h 2600325"/>
              <a:gd name="connsiteX2" fmla="*/ 3371850 w 3371850"/>
              <a:gd name="connsiteY2" fmla="*/ 0 h 2600325"/>
            </a:gdLst>
            <a:ahLst/>
            <a:cxnLst>
              <a:cxn ang="0">
                <a:pos x="connsiteX0" y="connsiteY0"/>
              </a:cxn>
              <a:cxn ang="0">
                <a:pos x="connsiteX1" y="connsiteY1"/>
              </a:cxn>
              <a:cxn ang="0">
                <a:pos x="connsiteX2" y="connsiteY2"/>
              </a:cxn>
            </a:cxnLst>
            <a:rect l="l" t="t" r="r" b="b"/>
            <a:pathLst>
              <a:path w="3371850" h="2600325">
                <a:moveTo>
                  <a:pt x="0" y="2600325"/>
                </a:moveTo>
                <a:cubicBezTo>
                  <a:pt x="566737" y="1969293"/>
                  <a:pt x="1133475" y="1338262"/>
                  <a:pt x="1695450" y="904875"/>
                </a:cubicBezTo>
                <a:cubicBezTo>
                  <a:pt x="2257425" y="471487"/>
                  <a:pt x="2814637" y="235743"/>
                  <a:pt x="3371850" y="0"/>
                </a:cubicBez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H="1">
            <a:off x="6705600" y="1524000"/>
            <a:ext cx="457200" cy="3810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981200" y="2917892"/>
            <a:ext cx="457200"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168" name="TextBox 7167"/>
          <p:cNvSpPr txBox="1"/>
          <p:nvPr/>
        </p:nvSpPr>
        <p:spPr>
          <a:xfrm>
            <a:off x="2438400" y="2625505"/>
            <a:ext cx="1866900" cy="584775"/>
          </a:xfrm>
          <a:prstGeom prst="rect">
            <a:avLst/>
          </a:prstGeom>
          <a:noFill/>
        </p:spPr>
        <p:txBody>
          <a:bodyPr wrap="square" rtlCol="0">
            <a:spAutoFit/>
          </a:bodyPr>
          <a:lstStyle/>
          <a:p>
            <a:r>
              <a:rPr lang="en-US" sz="1600" dirty="0" smtClean="0">
                <a:latin typeface="Myriad Pro Light" pitchFamily="34" charset="0"/>
              </a:rPr>
              <a:t>Direction of Attraction</a:t>
            </a:r>
            <a:endParaRPr lang="en-US" sz="1600" dirty="0">
              <a:latin typeface="Myriad Pro Light" pitchFamily="34" charset="0"/>
            </a:endParaRPr>
          </a:p>
        </p:txBody>
      </p:sp>
      <p:sp>
        <p:nvSpPr>
          <p:cNvPr id="17" name="Footer Placeholder 4"/>
          <p:cNvSpPr>
            <a:spLocks noGrp="1"/>
          </p:cNvSpPr>
          <p:nvPr>
            <p:ph type="ftr" sz="quarter" idx="4294967295"/>
          </p:nvPr>
        </p:nvSpPr>
        <p:spPr>
          <a:xfrm>
            <a:off x="1219200" y="6517151"/>
            <a:ext cx="3581400" cy="264649"/>
          </a:xfrm>
          <a:prstGeom prst="rect">
            <a:avLst/>
          </a:prstGeom>
        </p:spPr>
        <p:txBody>
          <a:bodyPr/>
          <a:lstStyle/>
          <a:p>
            <a:r>
              <a:rPr lang="en-US" dirty="0"/>
              <a:t>This figure can be replicated by running </a:t>
            </a:r>
            <a:r>
              <a:rPr lang="en-US" dirty="0">
                <a:hlinkClick r:id="rId3"/>
              </a:rPr>
              <a:t>this script</a:t>
            </a:r>
            <a:endParaRPr lang="en-US" dirty="0"/>
          </a:p>
          <a:p>
            <a:endParaRPr lang="en-US" dirty="0"/>
          </a:p>
        </p:txBody>
      </p:sp>
      <mc:AlternateContent xmlns:mc="http://schemas.openxmlformats.org/markup-compatibility/2006" xmlns:a14="http://schemas.microsoft.com/office/drawing/2010/main">
        <mc:Choice Requires="a14">
          <p:sp>
            <p:nvSpPr>
              <p:cNvPr id="16" name="Title 29"/>
              <p:cNvSpPr txBox="1">
                <a:spLocks/>
              </p:cNvSpPr>
              <p:nvPr/>
            </p:nvSpPr>
            <p:spPr>
              <a:xfrm>
                <a:off x="1553128" y="215370"/>
                <a:ext cx="6037742" cy="910699"/>
              </a:xfrm>
              <a:prstGeom prst="rect">
                <a:avLst/>
              </a:prstGeom>
              <a:noFill/>
            </p:spPr>
            <p:txBody>
              <a:bodyPr vert="horz" wrap="none" lIns="91440" tIns="45720" rIns="91440" bIns="45720" rtlCol="0" anchor="ctr">
                <a:spAutoFit/>
              </a:bodyPr>
              <a:lstStyle>
                <a:lvl1pPr algn="ctr" defTabSz="914400" rtl="0" eaLnBrk="1" latinLnBrk="0" hangingPunct="1">
                  <a:spcBef>
                    <a:spcPct val="0"/>
                  </a:spcBef>
                  <a:buNone/>
                  <a:defRPr sz="3200" kern="1200">
                    <a:solidFill>
                      <a:srgbClr val="080808"/>
                    </a:solidFill>
                    <a:latin typeface="Gill Sans MT" panose="020B0502020104020203" pitchFamily="34" charset="0"/>
                    <a:ea typeface="CMU Sans Serif" panose="02000603000000000000" pitchFamily="2" charset="0"/>
                    <a:cs typeface="Arial" panose="020B0604020202020204" pitchFamily="34" charset="0"/>
                  </a:defRPr>
                </a:lvl1pPr>
              </a:lstStyle>
              <a:p>
                <a14:m>
                  <m:oMath xmlns:m="http://schemas.openxmlformats.org/officeDocument/2006/math">
                    <m:sSub>
                      <m:sSubPr>
                        <m:ctrlPr>
                          <a:rPr lang="en-US" sz="2800" i="1" smtClean="0">
                            <a:latin typeface="Cambria Math" panose="02040503050406030204" pitchFamily="18" charset="0"/>
                          </a:rPr>
                        </m:ctrlPr>
                      </m:sSubPr>
                      <m:e>
                        <m:r>
                          <a:rPr lang="en-US" sz="2800" i="1" smtClean="0">
                            <a:latin typeface="Cambria Math"/>
                          </a:rPr>
                          <m:t>𝑋</m:t>
                        </m:r>
                      </m:e>
                      <m:sub>
                        <m:r>
                          <a:rPr lang="en-US" sz="2800" i="1" smtClean="0">
                            <a:latin typeface="Cambria Math"/>
                          </a:rPr>
                          <m:t>𝑡</m:t>
                        </m:r>
                        <m:r>
                          <a:rPr lang="en-US" sz="2800" i="1" smtClean="0">
                            <a:latin typeface="Cambria Math"/>
                          </a:rPr>
                          <m:t>+1</m:t>
                        </m:r>
                      </m:sub>
                    </m:sSub>
                    <m:r>
                      <a:rPr lang="en-US" sz="2800" i="1" smtClean="0">
                        <a:latin typeface="Cambria Math"/>
                      </a:rPr>
                      <m:t>−</m:t>
                    </m:r>
                    <m:sSub>
                      <m:sSubPr>
                        <m:ctrlPr>
                          <a:rPr lang="en-US" sz="2800" i="1" smtClean="0">
                            <a:latin typeface="Cambria Math" panose="02040503050406030204" pitchFamily="18" charset="0"/>
                          </a:rPr>
                        </m:ctrlPr>
                      </m:sSubPr>
                      <m:e>
                        <m:r>
                          <a:rPr lang="en-US" sz="2800" i="1" smtClean="0">
                            <a:latin typeface="Cambria Math"/>
                          </a:rPr>
                          <m:t>𝑋</m:t>
                        </m:r>
                      </m:e>
                      <m:sub>
                        <m:r>
                          <a:rPr lang="en-US" sz="2800" i="1" smtClean="0">
                            <a:latin typeface="Cambria Math"/>
                          </a:rPr>
                          <m:t>𝑡</m:t>
                        </m:r>
                      </m:sub>
                    </m:sSub>
                    <m:r>
                      <a:rPr lang="en-US" sz="2800" i="1" smtClean="0">
                        <a:latin typeface="Cambria Math"/>
                      </a:rPr>
                      <m:t>=</m:t>
                    </m:r>
                    <m:f>
                      <m:fPr>
                        <m:ctrlPr>
                          <a:rPr lang="en-US" sz="2800" i="1">
                            <a:latin typeface="Cambria Math" panose="02040503050406030204" pitchFamily="18" charset="0"/>
                          </a:rPr>
                        </m:ctrlPr>
                      </m:fPr>
                      <m:num>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num>
                      <m:den>
                        <m:r>
                          <a:rPr lang="en-US" sz="2800" i="1">
                            <a:latin typeface="Cambria Math"/>
                          </a:rPr>
                          <m:t>1+</m:t>
                        </m:r>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den>
                    </m:f>
                    <m:r>
                      <a:rPr lang="en-US" sz="2800" i="1" smtClean="0">
                        <a:latin typeface="Cambria Math"/>
                      </a:rPr>
                      <m:t>+</m:t>
                    </m:r>
                    <m:sSub>
                      <m:sSubPr>
                        <m:ctrlPr>
                          <a:rPr lang="en-US" sz="2800" i="1" smtClean="0">
                            <a:latin typeface="Cambria Math" panose="02040503050406030204" pitchFamily="18" charset="0"/>
                          </a:rPr>
                        </m:ctrlPr>
                      </m:sSubPr>
                      <m:e>
                        <m:r>
                          <a:rPr lang="en-US" sz="2800" i="1" smtClean="0">
                            <a:latin typeface="Cambria Math"/>
                          </a:rPr>
                          <m:t>𝑎</m:t>
                        </m:r>
                      </m:e>
                      <m:sub>
                        <m:r>
                          <a:rPr lang="en-US" sz="2800" i="1" smtClean="0">
                            <a:latin typeface="Cambria Math"/>
                          </a:rPr>
                          <m:t>𝑡</m:t>
                        </m:r>
                      </m:sub>
                    </m:sSub>
                    <m:r>
                      <a:rPr lang="en-US" sz="2800" i="1" smtClean="0">
                        <a:latin typeface="Cambria Math"/>
                      </a:rPr>
                      <m:t>+</m:t>
                    </m:r>
                    <m:sSub>
                      <m:sSubPr>
                        <m:ctrlPr>
                          <a:rPr lang="en-US" sz="2800" i="1">
                            <a:latin typeface="Cambria Math" panose="02040503050406030204" pitchFamily="18" charset="0"/>
                          </a:rPr>
                        </m:ctrlPr>
                      </m:sSubPr>
                      <m:e>
                        <m:r>
                          <a:rPr lang="en-US" sz="2800" i="1">
                            <a:latin typeface="Cambria Math"/>
                          </a:rPr>
                          <m:t>𝑌</m:t>
                        </m:r>
                      </m:e>
                      <m:sub>
                        <m:r>
                          <a:rPr lang="en-US" sz="2800" i="1">
                            <a:latin typeface="Cambria Math"/>
                          </a:rPr>
                          <m:t>𝑡</m:t>
                        </m:r>
                      </m:sub>
                    </m:sSub>
                    <m:r>
                      <a:rPr lang="en-US" sz="2800" i="1" smtClean="0">
                        <a:latin typeface="Cambria Math"/>
                        <a:ea typeface="Cambria Math"/>
                      </a:rPr>
                      <m:t>−</m:t>
                    </m:r>
                    <m:sSub>
                      <m:sSubPr>
                        <m:ctrlPr>
                          <a:rPr lang="en-US" sz="2800" i="1" smtClean="0">
                            <a:latin typeface="Cambria Math" panose="02040503050406030204" pitchFamily="18" charset="0"/>
                            <a:ea typeface="Cambria Math"/>
                          </a:rPr>
                        </m:ctrlPr>
                      </m:sSubPr>
                      <m:e>
                        <m:r>
                          <a:rPr lang="en-US" sz="2800" i="1" smtClean="0">
                            <a:latin typeface="Cambria Math"/>
                            <a:ea typeface="Cambria Math"/>
                          </a:rPr>
                          <m:t>𝑏𝑋</m:t>
                        </m:r>
                      </m:e>
                      <m:sub>
                        <m:r>
                          <a:rPr lang="en-US" sz="2800" i="1" smtClean="0">
                            <a:latin typeface="Cambria Math"/>
                            <a:ea typeface="Cambria Math"/>
                          </a:rPr>
                          <m:t>𝑡</m:t>
                        </m:r>
                      </m:sub>
                    </m:sSub>
                    <m:r>
                      <a:rPr lang="en-US" sz="2800" i="1" smtClean="0">
                        <a:latin typeface="Cambria Math"/>
                        <a:ea typeface="Cambria Math"/>
                      </a:rPr>
                      <m:t>=0</m:t>
                    </m:r>
                  </m:oMath>
                </a14:m>
                <a:r>
                  <a:rPr lang="en-US" sz="2800" dirty="0" smtClean="0"/>
                  <a:t> </a:t>
                </a:r>
                <a:endParaRPr lang="en-US" sz="2800" dirty="0"/>
              </a:p>
            </p:txBody>
          </p:sp>
        </mc:Choice>
        <mc:Fallback xmlns="">
          <p:sp>
            <p:nvSpPr>
              <p:cNvPr id="16" name="Title 29"/>
              <p:cNvSpPr txBox="1">
                <a:spLocks noRot="1" noChangeAspect="1" noMove="1" noResize="1" noEditPoints="1" noAdjustHandles="1" noChangeArrowheads="1" noChangeShapeType="1" noTextEdit="1"/>
              </p:cNvSpPr>
              <p:nvPr/>
            </p:nvSpPr>
            <p:spPr>
              <a:xfrm>
                <a:off x="1553128" y="215370"/>
                <a:ext cx="6037742" cy="910699"/>
              </a:xfrm>
              <a:prstGeom prst="rect">
                <a:avLst/>
              </a:prstGeom>
              <a:blipFill>
                <a:blip r:embed="rId4"/>
                <a:stretch>
                  <a:fillRect/>
                </a:stretch>
              </a:blipFill>
            </p:spPr>
            <p:txBody>
              <a:bodyPr/>
              <a:lstStyle/>
              <a:p>
                <a:r>
                  <a:rPr lang="en-US">
                    <a:noFill/>
                  </a:rPr>
                  <a:t> </a:t>
                </a:r>
              </a:p>
            </p:txBody>
          </p:sp>
        </mc:Fallback>
      </mc:AlternateContent>
      <p:sp>
        <p:nvSpPr>
          <p:cNvPr id="18" name="Rectangle 17"/>
          <p:cNvSpPr/>
          <p:nvPr/>
        </p:nvSpPr>
        <p:spPr>
          <a:xfrm>
            <a:off x="3581400" y="304800"/>
            <a:ext cx="2209800" cy="762000"/>
          </a:xfrm>
          <a:prstGeom prst="rect">
            <a:avLst/>
          </a:prstGeom>
          <a:noFill/>
          <a:ln>
            <a:solidFill>
              <a:srgbClr val="006D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096000" y="304800"/>
            <a:ext cx="704850" cy="762000"/>
          </a:xfrm>
          <a:prstGeom prst="rect">
            <a:avLst/>
          </a:prstGeom>
          <a:noFill/>
          <a:ln>
            <a:solidFill>
              <a:srgbClr val="085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18949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172" name="Picture 4" descr="E:\Julie\LakeProblem\DPS\OldObjs\SOW6\PptFigures\Full_Lege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392" y="941821"/>
            <a:ext cx="7315215" cy="5458979"/>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a:xfrm>
            <a:off x="6477000" y="6440951"/>
            <a:ext cx="990600" cy="264649"/>
          </a:xfrm>
          <a:prstGeom prst="rect">
            <a:avLst/>
          </a:prstGeom>
        </p:spPr>
        <p:txBody>
          <a:bodyPr/>
          <a:lstStyle/>
          <a:p>
            <a:fld id="{8CCD89BF-9AF6-4FBB-B4F8-FE6C71A2DBF3}" type="datetime1">
              <a:rPr lang="en-US" smtClean="0"/>
              <a:t>7/30/2019</a:t>
            </a:fld>
            <a:endParaRPr lang="en-US" dirty="0"/>
          </a:p>
        </p:txBody>
      </p:sp>
      <p:sp>
        <p:nvSpPr>
          <p:cNvPr id="24" name="Footer Placeholder 4"/>
          <p:cNvSpPr>
            <a:spLocks noGrp="1"/>
          </p:cNvSpPr>
          <p:nvPr>
            <p:ph type="ftr" sz="quarter" idx="11"/>
          </p:nvPr>
        </p:nvSpPr>
        <p:spPr>
          <a:xfrm>
            <a:off x="1143000" y="6517151"/>
            <a:ext cx="3657600" cy="264649"/>
          </a:xfrm>
          <a:prstGeom prst="rect">
            <a:avLst/>
          </a:prstGeom>
        </p:spPr>
        <p:txBody>
          <a:bodyPr/>
          <a:lstStyle/>
          <a:p>
            <a:r>
              <a:rPr lang="en-US" dirty="0"/>
              <a:t>This figure can be replicated by running </a:t>
            </a:r>
            <a:r>
              <a:rPr lang="en-US" dirty="0">
                <a:hlinkClick r:id="rId4"/>
              </a:rPr>
              <a:t>this script</a:t>
            </a:r>
            <a:endParaRPr lang="en-US" dirty="0"/>
          </a:p>
          <a:p>
            <a:endParaRPr lang="en-US" dirty="0"/>
          </a:p>
        </p:txBody>
      </p:sp>
      <p:sp>
        <p:nvSpPr>
          <p:cNvPr id="6" name="Slide Number Placeholder 5"/>
          <p:cNvSpPr>
            <a:spLocks noGrp="1"/>
          </p:cNvSpPr>
          <p:nvPr>
            <p:ph type="sldNum" sz="quarter" idx="12"/>
          </p:nvPr>
        </p:nvSpPr>
        <p:spPr>
          <a:xfrm>
            <a:off x="7543800" y="6440951"/>
            <a:ext cx="1143000" cy="264649"/>
          </a:xfrm>
          <a:prstGeom prst="rect">
            <a:avLst/>
          </a:prstGeom>
        </p:spPr>
        <p:txBody>
          <a:bodyPr/>
          <a:lstStyle/>
          <a:p>
            <a:fld id="{B6F15528-21DE-4FAA-801E-634DDDAF4B2B}" type="slidenum">
              <a:rPr lang="en-US" smtClean="0"/>
              <a:pPr/>
              <a:t>15</a:t>
            </a:fld>
            <a:endParaRPr lang="en-US" dirty="0"/>
          </a:p>
        </p:txBody>
      </p:sp>
      <p:cxnSp>
        <p:nvCxnSpPr>
          <p:cNvPr id="8" name="Straight Arrow Connector 7"/>
          <p:cNvCxnSpPr/>
          <p:nvPr/>
        </p:nvCxnSpPr>
        <p:spPr>
          <a:xfrm flipH="1">
            <a:off x="2057400" y="4724400"/>
            <a:ext cx="990600" cy="7620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Freeform 10"/>
          <p:cNvSpPr/>
          <p:nvPr/>
        </p:nvSpPr>
        <p:spPr>
          <a:xfrm>
            <a:off x="1828800" y="5510212"/>
            <a:ext cx="200025" cy="47625"/>
          </a:xfrm>
          <a:custGeom>
            <a:avLst/>
            <a:gdLst>
              <a:gd name="connsiteX0" fmla="*/ 0 w 200025"/>
              <a:gd name="connsiteY0" fmla="*/ 47625 h 47625"/>
              <a:gd name="connsiteX1" fmla="*/ 66675 w 200025"/>
              <a:gd name="connsiteY1" fmla="*/ 47625 h 47625"/>
              <a:gd name="connsiteX2" fmla="*/ 66675 w 200025"/>
              <a:gd name="connsiteY2" fmla="*/ 47625 h 47625"/>
              <a:gd name="connsiteX3" fmla="*/ 200025 w 200025"/>
              <a:gd name="connsiteY3" fmla="*/ 0 h 47625"/>
            </a:gdLst>
            <a:ahLst/>
            <a:cxnLst>
              <a:cxn ang="0">
                <a:pos x="connsiteX0" y="connsiteY0"/>
              </a:cxn>
              <a:cxn ang="0">
                <a:pos x="connsiteX1" y="connsiteY1"/>
              </a:cxn>
              <a:cxn ang="0">
                <a:pos x="connsiteX2" y="connsiteY2"/>
              </a:cxn>
              <a:cxn ang="0">
                <a:pos x="connsiteX3" y="connsiteY3"/>
              </a:cxn>
            </a:cxnLst>
            <a:rect l="l" t="t" r="r" b="b"/>
            <a:pathLst>
              <a:path w="200025" h="47625">
                <a:moveTo>
                  <a:pt x="0" y="47625"/>
                </a:moveTo>
                <a:lnTo>
                  <a:pt x="66675" y="47625"/>
                </a:lnTo>
                <a:lnTo>
                  <a:pt x="66675" y="47625"/>
                </a:lnTo>
                <a:lnTo>
                  <a:pt x="200025" y="0"/>
                </a:ln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3162300" y="1971675"/>
            <a:ext cx="3371850" cy="2600325"/>
          </a:xfrm>
          <a:custGeom>
            <a:avLst/>
            <a:gdLst>
              <a:gd name="connsiteX0" fmla="*/ 0 w 3371850"/>
              <a:gd name="connsiteY0" fmla="*/ 2600325 h 2600325"/>
              <a:gd name="connsiteX1" fmla="*/ 1695450 w 3371850"/>
              <a:gd name="connsiteY1" fmla="*/ 904875 h 2600325"/>
              <a:gd name="connsiteX2" fmla="*/ 3371850 w 3371850"/>
              <a:gd name="connsiteY2" fmla="*/ 0 h 2600325"/>
            </a:gdLst>
            <a:ahLst/>
            <a:cxnLst>
              <a:cxn ang="0">
                <a:pos x="connsiteX0" y="connsiteY0"/>
              </a:cxn>
              <a:cxn ang="0">
                <a:pos x="connsiteX1" y="connsiteY1"/>
              </a:cxn>
              <a:cxn ang="0">
                <a:pos x="connsiteX2" y="connsiteY2"/>
              </a:cxn>
            </a:cxnLst>
            <a:rect l="l" t="t" r="r" b="b"/>
            <a:pathLst>
              <a:path w="3371850" h="2600325">
                <a:moveTo>
                  <a:pt x="0" y="2600325"/>
                </a:moveTo>
                <a:cubicBezTo>
                  <a:pt x="566737" y="1969293"/>
                  <a:pt x="1133475" y="1338262"/>
                  <a:pt x="1695450" y="904875"/>
                </a:cubicBezTo>
                <a:cubicBezTo>
                  <a:pt x="2257425" y="471487"/>
                  <a:pt x="2814637" y="235743"/>
                  <a:pt x="3371850" y="0"/>
                </a:cubicBez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H="1">
            <a:off x="6705600" y="1524000"/>
            <a:ext cx="457200" cy="3810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895600" y="5257800"/>
            <a:ext cx="2286000" cy="646331"/>
          </a:xfrm>
          <a:prstGeom prst="rect">
            <a:avLst/>
          </a:prstGeom>
          <a:noFill/>
        </p:spPr>
        <p:txBody>
          <a:bodyPr wrap="square" rtlCol="0">
            <a:spAutoFit/>
          </a:bodyPr>
          <a:lstStyle/>
          <a:p>
            <a:r>
              <a:rPr lang="en-US" dirty="0" smtClean="0"/>
              <a:t>Healthy, Oligotrophic Equilibrium</a:t>
            </a:r>
            <a:endParaRPr lang="en-US" dirty="0"/>
          </a:p>
        </p:txBody>
      </p:sp>
      <p:cxnSp>
        <p:nvCxnSpPr>
          <p:cNvPr id="22" name="Straight Arrow Connector 21"/>
          <p:cNvCxnSpPr/>
          <p:nvPr/>
        </p:nvCxnSpPr>
        <p:spPr>
          <a:xfrm flipH="1">
            <a:off x="2209800" y="5580965"/>
            <a:ext cx="685800" cy="5783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096000" y="2819400"/>
            <a:ext cx="1371600" cy="923330"/>
          </a:xfrm>
          <a:prstGeom prst="rect">
            <a:avLst/>
          </a:prstGeom>
          <a:noFill/>
        </p:spPr>
        <p:txBody>
          <a:bodyPr wrap="square" rtlCol="0">
            <a:spAutoFit/>
          </a:bodyPr>
          <a:lstStyle/>
          <a:p>
            <a:r>
              <a:rPr lang="en-US" dirty="0" smtClean="0"/>
              <a:t>Unhealthy, Eutrophic Equilibrium</a:t>
            </a:r>
            <a:endParaRPr lang="en-US" dirty="0"/>
          </a:p>
        </p:txBody>
      </p:sp>
      <p:cxnSp>
        <p:nvCxnSpPr>
          <p:cNvPr id="25" name="Straight Arrow Connector 24"/>
          <p:cNvCxnSpPr/>
          <p:nvPr/>
        </p:nvCxnSpPr>
        <p:spPr>
          <a:xfrm flipV="1">
            <a:off x="6734175" y="2209800"/>
            <a:ext cx="0" cy="6096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981200" y="2917892"/>
            <a:ext cx="457200"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168" name="TextBox 7167"/>
          <p:cNvSpPr txBox="1"/>
          <p:nvPr/>
        </p:nvSpPr>
        <p:spPr>
          <a:xfrm>
            <a:off x="2438400" y="2625505"/>
            <a:ext cx="1866900" cy="584775"/>
          </a:xfrm>
          <a:prstGeom prst="rect">
            <a:avLst/>
          </a:prstGeom>
          <a:noFill/>
        </p:spPr>
        <p:txBody>
          <a:bodyPr wrap="square" rtlCol="0">
            <a:spAutoFit/>
          </a:bodyPr>
          <a:lstStyle/>
          <a:p>
            <a:r>
              <a:rPr lang="en-US" sz="1600" dirty="0" smtClean="0">
                <a:latin typeface="Myriad Pro Light" pitchFamily="34" charset="0"/>
              </a:rPr>
              <a:t>Direction of Attraction</a:t>
            </a:r>
            <a:endParaRPr lang="en-US" sz="1600" dirty="0">
              <a:latin typeface="Myriad Pro Light" pitchFamily="34" charset="0"/>
            </a:endParaRPr>
          </a:p>
        </p:txBody>
      </p:sp>
      <mc:AlternateContent xmlns:mc="http://schemas.openxmlformats.org/markup-compatibility/2006" xmlns:a14="http://schemas.microsoft.com/office/drawing/2010/main">
        <mc:Choice Requires="a14">
          <p:sp>
            <p:nvSpPr>
              <p:cNvPr id="21" name="Title 29"/>
              <p:cNvSpPr txBox="1">
                <a:spLocks noGrp="1"/>
              </p:cNvSpPr>
              <p:nvPr>
                <p:ph type="title"/>
              </p:nvPr>
            </p:nvSpPr>
            <p:spPr>
              <a:xfrm>
                <a:off x="1553128" y="215370"/>
                <a:ext cx="6037742" cy="910699"/>
              </a:xfrm>
              <a:prstGeom prst="rect">
                <a:avLst/>
              </a:prstGeom>
              <a:noFill/>
            </p:spPr>
            <p:txBody>
              <a:bodyPr wrap="none" rtlCol="0">
                <a:spAutoFit/>
              </a:bodyPr>
              <a:lstStyle/>
              <a:p>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r>
                          <a:rPr lang="en-US" sz="2800" b="0" i="1" smtClean="0">
                            <a:latin typeface="Cambria Math"/>
                          </a:rPr>
                          <m:t>+1</m:t>
                        </m:r>
                      </m:sub>
                    </m:sSub>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sub>
                    </m:sSub>
                    <m:r>
                      <a:rPr lang="en-US" sz="2800" b="0" i="1" smtClean="0">
                        <a:latin typeface="Cambria Math"/>
                      </a:rPr>
                      <m:t>=</m:t>
                    </m:r>
                    <m:f>
                      <m:fPr>
                        <m:ctrlPr>
                          <a:rPr lang="en-US" sz="2800" i="1">
                            <a:latin typeface="Cambria Math" panose="02040503050406030204" pitchFamily="18" charset="0"/>
                          </a:rPr>
                        </m:ctrlPr>
                      </m:fPr>
                      <m:num>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num>
                      <m:den>
                        <m:r>
                          <a:rPr lang="en-US" sz="2800" i="1">
                            <a:latin typeface="Cambria Math"/>
                          </a:rPr>
                          <m:t>1+</m:t>
                        </m:r>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den>
                    </m:f>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𝑎</m:t>
                        </m:r>
                      </m:e>
                      <m:sub>
                        <m:r>
                          <a:rPr lang="en-US" sz="2800" b="0" i="1" smtClean="0">
                            <a:latin typeface="Cambria Math"/>
                          </a:rPr>
                          <m:t>𝑡</m:t>
                        </m:r>
                      </m:sub>
                    </m:sSub>
                    <m:r>
                      <a:rPr lang="en-US" sz="2800" b="0" i="1" smtClean="0">
                        <a:latin typeface="Cambria Math"/>
                      </a:rPr>
                      <m:t>+</m:t>
                    </m:r>
                    <m:sSub>
                      <m:sSubPr>
                        <m:ctrlPr>
                          <a:rPr lang="en-US" sz="2800" i="1">
                            <a:latin typeface="Cambria Math" panose="02040503050406030204" pitchFamily="18" charset="0"/>
                          </a:rPr>
                        </m:ctrlPr>
                      </m:sSubPr>
                      <m:e>
                        <m:r>
                          <a:rPr lang="en-US" sz="2800" i="1">
                            <a:latin typeface="Cambria Math"/>
                          </a:rPr>
                          <m:t>𝑌</m:t>
                        </m:r>
                      </m:e>
                      <m:sub>
                        <m:r>
                          <a:rPr lang="en-US" sz="2800" i="1">
                            <a:latin typeface="Cambria Math"/>
                          </a:rPr>
                          <m:t>𝑡</m:t>
                        </m:r>
                      </m:sub>
                    </m:sSub>
                    <m:r>
                      <a:rPr lang="en-US" sz="2800" b="0" i="1" smtClean="0">
                        <a:latin typeface="Cambria Math"/>
                        <a:ea typeface="Cambria Math"/>
                      </a:rPr>
                      <m:t>−</m:t>
                    </m:r>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𝑏𝑋</m:t>
                        </m:r>
                      </m:e>
                      <m:sub>
                        <m:r>
                          <a:rPr lang="en-US" sz="2800" b="0" i="1" smtClean="0">
                            <a:latin typeface="Cambria Math"/>
                            <a:ea typeface="Cambria Math"/>
                          </a:rPr>
                          <m:t>𝑡</m:t>
                        </m:r>
                      </m:sub>
                    </m:sSub>
                    <m:r>
                      <a:rPr lang="en-US" sz="2800" b="0" i="1" smtClean="0">
                        <a:latin typeface="Cambria Math"/>
                        <a:ea typeface="Cambria Math"/>
                      </a:rPr>
                      <m:t>=0</m:t>
                    </m:r>
                  </m:oMath>
                </a14:m>
                <a:r>
                  <a:rPr lang="en-US" sz="2800" dirty="0" smtClean="0"/>
                  <a:t> </a:t>
                </a:r>
                <a:endParaRPr lang="en-US" sz="2800" dirty="0"/>
              </a:p>
            </p:txBody>
          </p:sp>
        </mc:Choice>
        <mc:Fallback xmlns="">
          <p:sp>
            <p:nvSpPr>
              <p:cNvPr id="21" name="Title 29"/>
              <p:cNvSpPr txBox="1">
                <a:spLocks noGrp="1" noRot="1" noChangeAspect="1" noMove="1" noResize="1" noEditPoints="1" noAdjustHandles="1" noChangeArrowheads="1" noChangeShapeType="1" noTextEdit="1"/>
              </p:cNvSpPr>
              <p:nvPr>
                <p:ph type="title"/>
              </p:nvPr>
            </p:nvSpPr>
            <p:spPr>
              <a:xfrm>
                <a:off x="1553128" y="215370"/>
                <a:ext cx="6037742" cy="910699"/>
              </a:xfrm>
              <a:prstGeom prst="rect">
                <a:avLst/>
              </a:prstGeom>
              <a:blipFill>
                <a:blip r:embed="rId5"/>
                <a:stretch>
                  <a:fillRect/>
                </a:stretch>
              </a:blipFill>
            </p:spPr>
            <p:txBody>
              <a:bodyPr/>
              <a:lstStyle/>
              <a:p>
                <a:r>
                  <a:rPr lang="en-US">
                    <a:noFill/>
                  </a:rPr>
                  <a:t> </a:t>
                </a:r>
              </a:p>
            </p:txBody>
          </p:sp>
        </mc:Fallback>
      </mc:AlternateContent>
      <p:sp>
        <p:nvSpPr>
          <p:cNvPr id="26" name="Rectangle 25"/>
          <p:cNvSpPr/>
          <p:nvPr/>
        </p:nvSpPr>
        <p:spPr>
          <a:xfrm>
            <a:off x="3581400" y="304800"/>
            <a:ext cx="2209800" cy="762000"/>
          </a:xfrm>
          <a:prstGeom prst="rect">
            <a:avLst/>
          </a:prstGeom>
          <a:noFill/>
          <a:ln>
            <a:solidFill>
              <a:srgbClr val="006D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096000" y="304800"/>
            <a:ext cx="704850" cy="762000"/>
          </a:xfrm>
          <a:prstGeom prst="rect">
            <a:avLst/>
          </a:prstGeom>
          <a:noFill/>
          <a:ln>
            <a:solidFill>
              <a:srgbClr val="085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679306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E:\Julie\LakeProblem\DPS\OldObjs\SOW6\PptFigures\Full_Lege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392" y="941821"/>
            <a:ext cx="7315215" cy="5458979"/>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7/30/2019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16</a:t>
            </a:fld>
            <a:endParaRPr lang="en-US" dirty="0"/>
          </a:p>
        </p:txBody>
      </p:sp>
      <p:cxnSp>
        <p:nvCxnSpPr>
          <p:cNvPr id="8" name="Straight Arrow Connector 7"/>
          <p:cNvCxnSpPr/>
          <p:nvPr/>
        </p:nvCxnSpPr>
        <p:spPr>
          <a:xfrm flipH="1">
            <a:off x="2057400" y="4724400"/>
            <a:ext cx="990600" cy="7620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Freeform 10"/>
          <p:cNvSpPr/>
          <p:nvPr/>
        </p:nvSpPr>
        <p:spPr>
          <a:xfrm>
            <a:off x="1828800" y="5510212"/>
            <a:ext cx="200025" cy="47625"/>
          </a:xfrm>
          <a:custGeom>
            <a:avLst/>
            <a:gdLst>
              <a:gd name="connsiteX0" fmla="*/ 0 w 200025"/>
              <a:gd name="connsiteY0" fmla="*/ 47625 h 47625"/>
              <a:gd name="connsiteX1" fmla="*/ 66675 w 200025"/>
              <a:gd name="connsiteY1" fmla="*/ 47625 h 47625"/>
              <a:gd name="connsiteX2" fmla="*/ 66675 w 200025"/>
              <a:gd name="connsiteY2" fmla="*/ 47625 h 47625"/>
              <a:gd name="connsiteX3" fmla="*/ 200025 w 200025"/>
              <a:gd name="connsiteY3" fmla="*/ 0 h 47625"/>
            </a:gdLst>
            <a:ahLst/>
            <a:cxnLst>
              <a:cxn ang="0">
                <a:pos x="connsiteX0" y="connsiteY0"/>
              </a:cxn>
              <a:cxn ang="0">
                <a:pos x="connsiteX1" y="connsiteY1"/>
              </a:cxn>
              <a:cxn ang="0">
                <a:pos x="connsiteX2" y="connsiteY2"/>
              </a:cxn>
              <a:cxn ang="0">
                <a:pos x="connsiteX3" y="connsiteY3"/>
              </a:cxn>
            </a:cxnLst>
            <a:rect l="l" t="t" r="r" b="b"/>
            <a:pathLst>
              <a:path w="200025" h="47625">
                <a:moveTo>
                  <a:pt x="0" y="47625"/>
                </a:moveTo>
                <a:lnTo>
                  <a:pt x="66675" y="47625"/>
                </a:lnTo>
                <a:lnTo>
                  <a:pt x="66675" y="47625"/>
                </a:lnTo>
                <a:lnTo>
                  <a:pt x="200025" y="0"/>
                </a:ln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3162300" y="1971675"/>
            <a:ext cx="3371850" cy="2600325"/>
          </a:xfrm>
          <a:custGeom>
            <a:avLst/>
            <a:gdLst>
              <a:gd name="connsiteX0" fmla="*/ 0 w 3371850"/>
              <a:gd name="connsiteY0" fmla="*/ 2600325 h 2600325"/>
              <a:gd name="connsiteX1" fmla="*/ 1695450 w 3371850"/>
              <a:gd name="connsiteY1" fmla="*/ 904875 h 2600325"/>
              <a:gd name="connsiteX2" fmla="*/ 3371850 w 3371850"/>
              <a:gd name="connsiteY2" fmla="*/ 0 h 2600325"/>
            </a:gdLst>
            <a:ahLst/>
            <a:cxnLst>
              <a:cxn ang="0">
                <a:pos x="connsiteX0" y="connsiteY0"/>
              </a:cxn>
              <a:cxn ang="0">
                <a:pos x="connsiteX1" y="connsiteY1"/>
              </a:cxn>
              <a:cxn ang="0">
                <a:pos x="connsiteX2" y="connsiteY2"/>
              </a:cxn>
            </a:cxnLst>
            <a:rect l="l" t="t" r="r" b="b"/>
            <a:pathLst>
              <a:path w="3371850" h="2600325">
                <a:moveTo>
                  <a:pt x="0" y="2600325"/>
                </a:moveTo>
                <a:cubicBezTo>
                  <a:pt x="566737" y="1969293"/>
                  <a:pt x="1133475" y="1338262"/>
                  <a:pt x="1695450" y="904875"/>
                </a:cubicBezTo>
                <a:cubicBezTo>
                  <a:pt x="2257425" y="471487"/>
                  <a:pt x="2814637" y="235743"/>
                  <a:pt x="3371850" y="0"/>
                </a:cubicBez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H="1">
            <a:off x="6705600" y="1524000"/>
            <a:ext cx="457200" cy="3810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895600" y="5257800"/>
            <a:ext cx="2286000" cy="646331"/>
          </a:xfrm>
          <a:prstGeom prst="rect">
            <a:avLst/>
          </a:prstGeom>
          <a:noFill/>
        </p:spPr>
        <p:txBody>
          <a:bodyPr wrap="square" rtlCol="0">
            <a:spAutoFit/>
          </a:bodyPr>
          <a:lstStyle/>
          <a:p>
            <a:r>
              <a:rPr lang="en-US" dirty="0" smtClean="0"/>
              <a:t>Healthy, Oligotrophic Equilibrium</a:t>
            </a:r>
            <a:endParaRPr lang="en-US" dirty="0"/>
          </a:p>
        </p:txBody>
      </p:sp>
      <p:cxnSp>
        <p:nvCxnSpPr>
          <p:cNvPr id="22" name="Straight Arrow Connector 21"/>
          <p:cNvCxnSpPr/>
          <p:nvPr/>
        </p:nvCxnSpPr>
        <p:spPr>
          <a:xfrm flipH="1">
            <a:off x="2209800" y="5580965"/>
            <a:ext cx="685800" cy="5783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096000" y="2819400"/>
            <a:ext cx="1371600" cy="923330"/>
          </a:xfrm>
          <a:prstGeom prst="rect">
            <a:avLst/>
          </a:prstGeom>
          <a:noFill/>
        </p:spPr>
        <p:txBody>
          <a:bodyPr wrap="square" rtlCol="0">
            <a:spAutoFit/>
          </a:bodyPr>
          <a:lstStyle/>
          <a:p>
            <a:r>
              <a:rPr lang="en-US" dirty="0" smtClean="0"/>
              <a:t>Unhealthy, Eutrophic Equilibrium</a:t>
            </a:r>
            <a:endParaRPr lang="en-US" dirty="0"/>
          </a:p>
        </p:txBody>
      </p:sp>
      <p:cxnSp>
        <p:nvCxnSpPr>
          <p:cNvPr id="25" name="Straight Arrow Connector 24"/>
          <p:cNvCxnSpPr/>
          <p:nvPr/>
        </p:nvCxnSpPr>
        <p:spPr>
          <a:xfrm flipV="1">
            <a:off x="6734175" y="2209800"/>
            <a:ext cx="0" cy="6096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981200" y="2917892"/>
            <a:ext cx="457200"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168" name="TextBox 7167"/>
          <p:cNvSpPr txBox="1"/>
          <p:nvPr/>
        </p:nvSpPr>
        <p:spPr>
          <a:xfrm>
            <a:off x="2438400" y="2625505"/>
            <a:ext cx="1866900" cy="584775"/>
          </a:xfrm>
          <a:prstGeom prst="rect">
            <a:avLst/>
          </a:prstGeom>
          <a:noFill/>
        </p:spPr>
        <p:txBody>
          <a:bodyPr wrap="square" rtlCol="0">
            <a:spAutoFit/>
          </a:bodyPr>
          <a:lstStyle/>
          <a:p>
            <a:r>
              <a:rPr lang="en-US" sz="1600" dirty="0" smtClean="0">
                <a:latin typeface="Myriad Pro Light" pitchFamily="34" charset="0"/>
              </a:rPr>
              <a:t>Direction of Attraction</a:t>
            </a:r>
            <a:endParaRPr lang="en-US" sz="1600" dirty="0">
              <a:latin typeface="Myriad Pro Light" pitchFamily="34" charset="0"/>
            </a:endParaRPr>
          </a:p>
        </p:txBody>
      </p:sp>
      <p:sp>
        <p:nvSpPr>
          <p:cNvPr id="24" name="Footer Placeholder 4"/>
          <p:cNvSpPr>
            <a:spLocks noGrp="1"/>
          </p:cNvSpPr>
          <p:nvPr>
            <p:ph type="ftr" sz="quarter" idx="4294967295"/>
          </p:nvPr>
        </p:nvSpPr>
        <p:spPr>
          <a:xfrm>
            <a:off x="838200" y="6440951"/>
            <a:ext cx="3962400" cy="264649"/>
          </a:xfrm>
          <a:prstGeom prst="rect">
            <a:avLst/>
          </a:prstGeom>
        </p:spPr>
        <p:txBody>
          <a:bodyPr/>
          <a:lstStyle/>
          <a:p>
            <a:r>
              <a:rPr lang="en-US" dirty="0" smtClean="0"/>
              <a:t>This figure can be replicated by running </a:t>
            </a:r>
            <a:r>
              <a:rPr lang="en-US" dirty="0" smtClean="0">
                <a:hlinkClick r:id="rId3"/>
              </a:rPr>
              <a:t>this script</a:t>
            </a:r>
            <a:endParaRPr lang="en-US" dirty="0"/>
          </a:p>
        </p:txBody>
      </p:sp>
      <p:cxnSp>
        <p:nvCxnSpPr>
          <p:cNvPr id="3" name="Straight Arrow Connector 2"/>
          <p:cNvCxnSpPr/>
          <p:nvPr/>
        </p:nvCxnSpPr>
        <p:spPr>
          <a:xfrm flipH="1">
            <a:off x="3276600" y="4800600"/>
            <a:ext cx="381000" cy="0"/>
          </a:xfrm>
          <a:prstGeom prst="straightConnector1">
            <a:avLst/>
          </a:prstGeom>
          <a:ln w="19050">
            <a:solidFill>
              <a:srgbClr val="080808"/>
            </a:solidFill>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686175" y="4615934"/>
            <a:ext cx="1828800" cy="369332"/>
          </a:xfrm>
          <a:prstGeom prst="rect">
            <a:avLst/>
          </a:prstGeom>
          <a:noFill/>
        </p:spPr>
        <p:txBody>
          <a:bodyPr wrap="square" rtlCol="0">
            <a:spAutoFit/>
          </a:bodyPr>
          <a:lstStyle/>
          <a:p>
            <a:r>
              <a:rPr lang="en-US" dirty="0" smtClean="0"/>
              <a:t>Tipping Point</a:t>
            </a:r>
            <a:endParaRPr lang="en-US" dirty="0"/>
          </a:p>
        </p:txBody>
      </p:sp>
      <mc:AlternateContent xmlns:mc="http://schemas.openxmlformats.org/markup-compatibility/2006" xmlns:a14="http://schemas.microsoft.com/office/drawing/2010/main">
        <mc:Choice Requires="a14">
          <p:sp>
            <p:nvSpPr>
              <p:cNvPr id="26" name="Title 29"/>
              <p:cNvSpPr txBox="1">
                <a:spLocks noGrp="1"/>
              </p:cNvSpPr>
              <p:nvPr>
                <p:ph type="title"/>
              </p:nvPr>
            </p:nvSpPr>
            <p:spPr>
              <a:xfrm>
                <a:off x="1553128" y="215370"/>
                <a:ext cx="6037742" cy="910699"/>
              </a:xfrm>
              <a:prstGeom prst="rect">
                <a:avLst/>
              </a:prstGeom>
              <a:noFill/>
            </p:spPr>
            <p:txBody>
              <a:bodyPr wrap="none" rtlCol="0">
                <a:spAutoFit/>
              </a:bodyPr>
              <a:lstStyle/>
              <a:p>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r>
                          <a:rPr lang="en-US" sz="2800" b="0" i="1" smtClean="0">
                            <a:latin typeface="Cambria Math"/>
                          </a:rPr>
                          <m:t>+1</m:t>
                        </m:r>
                      </m:sub>
                    </m:sSub>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sub>
                    </m:sSub>
                    <m:r>
                      <a:rPr lang="en-US" sz="2800" b="0" i="1" smtClean="0">
                        <a:latin typeface="Cambria Math"/>
                      </a:rPr>
                      <m:t>=</m:t>
                    </m:r>
                    <m:f>
                      <m:fPr>
                        <m:ctrlPr>
                          <a:rPr lang="en-US" sz="2800" i="1">
                            <a:latin typeface="Cambria Math" panose="02040503050406030204" pitchFamily="18" charset="0"/>
                          </a:rPr>
                        </m:ctrlPr>
                      </m:fPr>
                      <m:num>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num>
                      <m:den>
                        <m:r>
                          <a:rPr lang="en-US" sz="2800" i="1">
                            <a:latin typeface="Cambria Math"/>
                          </a:rPr>
                          <m:t>1+</m:t>
                        </m:r>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den>
                    </m:f>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𝑎</m:t>
                        </m:r>
                      </m:e>
                      <m:sub>
                        <m:r>
                          <a:rPr lang="en-US" sz="2800" b="0" i="1" smtClean="0">
                            <a:latin typeface="Cambria Math"/>
                          </a:rPr>
                          <m:t>𝑡</m:t>
                        </m:r>
                      </m:sub>
                    </m:sSub>
                    <m:r>
                      <a:rPr lang="en-US" sz="2800" b="0" i="1" smtClean="0">
                        <a:latin typeface="Cambria Math"/>
                      </a:rPr>
                      <m:t>+</m:t>
                    </m:r>
                    <m:sSub>
                      <m:sSubPr>
                        <m:ctrlPr>
                          <a:rPr lang="en-US" sz="2800" i="1">
                            <a:latin typeface="Cambria Math" panose="02040503050406030204" pitchFamily="18" charset="0"/>
                          </a:rPr>
                        </m:ctrlPr>
                      </m:sSubPr>
                      <m:e>
                        <m:r>
                          <a:rPr lang="en-US" sz="2800" i="1">
                            <a:latin typeface="Cambria Math"/>
                          </a:rPr>
                          <m:t>𝑌</m:t>
                        </m:r>
                      </m:e>
                      <m:sub>
                        <m:r>
                          <a:rPr lang="en-US" sz="2800" i="1">
                            <a:latin typeface="Cambria Math"/>
                          </a:rPr>
                          <m:t>𝑡</m:t>
                        </m:r>
                      </m:sub>
                    </m:sSub>
                    <m:r>
                      <a:rPr lang="en-US" sz="2800" b="0" i="1" smtClean="0">
                        <a:latin typeface="Cambria Math"/>
                        <a:ea typeface="Cambria Math"/>
                      </a:rPr>
                      <m:t>−</m:t>
                    </m:r>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𝑏𝑋</m:t>
                        </m:r>
                      </m:e>
                      <m:sub>
                        <m:r>
                          <a:rPr lang="en-US" sz="2800" b="0" i="1" smtClean="0">
                            <a:latin typeface="Cambria Math"/>
                            <a:ea typeface="Cambria Math"/>
                          </a:rPr>
                          <m:t>𝑡</m:t>
                        </m:r>
                      </m:sub>
                    </m:sSub>
                    <m:r>
                      <a:rPr lang="en-US" sz="2800" b="0" i="1" smtClean="0">
                        <a:latin typeface="Cambria Math"/>
                        <a:ea typeface="Cambria Math"/>
                      </a:rPr>
                      <m:t>=0</m:t>
                    </m:r>
                  </m:oMath>
                </a14:m>
                <a:r>
                  <a:rPr lang="en-US" sz="2800" dirty="0" smtClean="0"/>
                  <a:t> </a:t>
                </a:r>
                <a:endParaRPr lang="en-US" sz="2800" dirty="0"/>
              </a:p>
            </p:txBody>
          </p:sp>
        </mc:Choice>
        <mc:Fallback xmlns="">
          <p:sp>
            <p:nvSpPr>
              <p:cNvPr id="26" name="Title 29"/>
              <p:cNvSpPr txBox="1">
                <a:spLocks noGrp="1" noRot="1" noChangeAspect="1" noMove="1" noResize="1" noEditPoints="1" noAdjustHandles="1" noChangeArrowheads="1" noChangeShapeType="1" noTextEdit="1"/>
              </p:cNvSpPr>
              <p:nvPr>
                <p:ph type="title"/>
              </p:nvPr>
            </p:nvSpPr>
            <p:spPr>
              <a:xfrm>
                <a:off x="1553128" y="215370"/>
                <a:ext cx="6037742" cy="910699"/>
              </a:xfrm>
              <a:prstGeom prst="rect">
                <a:avLst/>
              </a:prstGeom>
              <a:blipFill>
                <a:blip r:embed="rId4"/>
                <a:stretch>
                  <a:fillRect/>
                </a:stretch>
              </a:blipFill>
            </p:spPr>
            <p:txBody>
              <a:bodyPr/>
              <a:lstStyle/>
              <a:p>
                <a:r>
                  <a:rPr lang="en-US">
                    <a:noFill/>
                  </a:rPr>
                  <a:t> </a:t>
                </a:r>
              </a:p>
            </p:txBody>
          </p:sp>
        </mc:Fallback>
      </mc:AlternateContent>
      <p:sp>
        <p:nvSpPr>
          <p:cNvPr id="29" name="Rectangle 28"/>
          <p:cNvSpPr/>
          <p:nvPr/>
        </p:nvSpPr>
        <p:spPr>
          <a:xfrm>
            <a:off x="3581400" y="304800"/>
            <a:ext cx="2209800" cy="762000"/>
          </a:xfrm>
          <a:prstGeom prst="rect">
            <a:avLst/>
          </a:prstGeom>
          <a:noFill/>
          <a:ln>
            <a:solidFill>
              <a:srgbClr val="006D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6096000" y="304800"/>
            <a:ext cx="704850" cy="762000"/>
          </a:xfrm>
          <a:prstGeom prst="rect">
            <a:avLst/>
          </a:prstGeom>
          <a:noFill/>
          <a:ln>
            <a:solidFill>
              <a:srgbClr val="085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92711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this important?</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200" y="1447800"/>
                <a:ext cx="8229600" cy="1752600"/>
              </a:xfrm>
            </p:spPr>
            <p:txBody>
              <a:bodyPr/>
              <a:lstStyle/>
              <a:p>
                <a:r>
                  <a:rPr lang="en-US" dirty="0" smtClean="0"/>
                  <a:t>We’re trying to decide on the values of </a:t>
                </a:r>
                <a14:m>
                  <m:oMath xmlns:m="http://schemas.openxmlformats.org/officeDocument/2006/math">
                    <m:sSub>
                      <m:sSubPr>
                        <m:ctrlPr>
                          <a:rPr lang="en-US" i="1">
                            <a:latin typeface="Cambria Math" panose="02040503050406030204" pitchFamily="18" charset="0"/>
                          </a:rPr>
                        </m:ctrlPr>
                      </m:sSubPr>
                      <m:e>
                        <m:r>
                          <a:rPr lang="en-US" i="1">
                            <a:latin typeface="Cambria Math"/>
                          </a:rPr>
                          <m:t>𝑎</m:t>
                        </m:r>
                      </m:e>
                      <m:sub>
                        <m:r>
                          <a:rPr lang="en-US" i="1">
                            <a:latin typeface="Cambria Math"/>
                          </a:rPr>
                          <m:t>𝑡</m:t>
                        </m:r>
                      </m:sub>
                    </m:sSub>
                  </m:oMath>
                </a14:m>
                <a:r>
                  <a:rPr lang="en-US" dirty="0" smtClean="0"/>
                  <a:t> that maximize our economic benefits, but also increase P in the lake</a:t>
                </a:r>
              </a:p>
              <a:p>
                <a:r>
                  <a:rPr lang="en-US" dirty="0" smtClean="0"/>
                  <a:t>Increase P too much, and we cross a tipping point of no return</a:t>
                </a:r>
              </a:p>
              <a:p>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1447800"/>
                <a:ext cx="8229600" cy="1752600"/>
              </a:xfrm>
              <a:blipFill>
                <a:blip r:embed="rId2"/>
                <a:stretch>
                  <a:fillRect l="-1111" t="-278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17</a:t>
            </a:fld>
            <a:endParaRPr lang="en-US"/>
          </a:p>
        </p:txBody>
      </p:sp>
      <p:sp>
        <p:nvSpPr>
          <p:cNvPr id="8" name="Rectangle 7"/>
          <p:cNvSpPr/>
          <p:nvPr/>
        </p:nvSpPr>
        <p:spPr>
          <a:xfrm>
            <a:off x="152400" y="152400"/>
            <a:ext cx="8839200" cy="5879803"/>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Picture 6"/>
          <p:cNvPicPr>
            <a:picLocks noChangeAspect="1"/>
          </p:cNvPicPr>
          <p:nvPr/>
        </p:nvPicPr>
        <p:blipFill>
          <a:blip r:embed="rId3">
            <a:clrChange>
              <a:clrFrom>
                <a:srgbClr val="FFFFFF"/>
              </a:clrFrom>
              <a:clrTo>
                <a:srgbClr val="FFFFFF">
                  <a:alpha val="0"/>
                </a:srgbClr>
              </a:clrTo>
            </a:clrChange>
          </a:blip>
          <a:stretch>
            <a:fillRect/>
          </a:stretch>
        </p:blipFill>
        <p:spPr>
          <a:xfrm>
            <a:off x="5715000" y="2895600"/>
            <a:ext cx="3352800" cy="2503423"/>
          </a:xfrm>
          <a:prstGeom prst="rect">
            <a:avLst/>
          </a:prstGeom>
        </p:spPr>
      </p:pic>
      <mc:AlternateContent xmlns:mc="http://schemas.openxmlformats.org/markup-compatibility/2006">
        <mc:Choice xmlns:a14="http://schemas.microsoft.com/office/drawing/2010/main" Requires="a14">
          <p:sp>
            <p:nvSpPr>
              <p:cNvPr id="9" name="Rectangle 8"/>
              <p:cNvSpPr/>
              <p:nvPr/>
            </p:nvSpPr>
            <p:spPr>
              <a:xfrm>
                <a:off x="457200" y="2971800"/>
                <a:ext cx="5334000" cy="2677656"/>
              </a:xfrm>
              <a:prstGeom prst="rect">
                <a:avLst/>
              </a:prstGeom>
            </p:spPr>
            <p:txBody>
              <a:bodyPr wrap="square">
                <a:spAutoFit/>
              </a:bodyPr>
              <a:lstStyle/>
              <a:p>
                <a:r>
                  <a:rPr lang="en-US" sz="2400" dirty="0" smtClean="0"/>
                  <a:t>It is hard </a:t>
                </a:r>
                <a:r>
                  <a:rPr lang="en-US" sz="2400" dirty="0"/>
                  <a:t>to know exactly </a:t>
                </a:r>
                <a:r>
                  <a:rPr lang="en-US" sz="2400" dirty="0" smtClean="0"/>
                  <a:t>when we’ll be crossing this tipping point because:</a:t>
                </a:r>
              </a:p>
              <a:p>
                <a:pPr marL="342900" indent="-342900">
                  <a:buFont typeface="Arial" panose="020B0604020202020204" pitchFamily="34" charset="0"/>
                  <a:buChar char="•"/>
                </a:pPr>
                <a:r>
                  <a:rPr lang="en-US" sz="2400" dirty="0" smtClean="0"/>
                  <a:t>Rate </a:t>
                </a:r>
                <a:r>
                  <a:rPr lang="en-US" sz="2400" dirty="0"/>
                  <a:t>of inputs depends on stochastic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𝑌</m:t>
                        </m:r>
                      </m:e>
                      <m:sub>
                        <m:r>
                          <a:rPr lang="en-US" sz="2400" i="1">
                            <a:latin typeface="Cambria Math"/>
                          </a:rPr>
                          <m:t>𝑡</m:t>
                        </m:r>
                      </m:sub>
                    </m:sSub>
                  </m:oMath>
                </a14:m>
                <a:endParaRPr lang="en-US" sz="2400" dirty="0" smtClean="0"/>
              </a:p>
              <a:p>
                <a:pPr marL="342900" indent="-342900">
                  <a:buFont typeface="Arial" panose="020B0604020202020204" pitchFamily="34" charset="0"/>
                  <a:buChar char="•"/>
                </a:pPr>
                <a:r>
                  <a:rPr lang="en-US" sz="2400" dirty="0" smtClean="0"/>
                  <a:t>Rate </a:t>
                </a:r>
                <a:r>
                  <a:rPr lang="en-US" sz="2400" dirty="0"/>
                  <a:t>of inputs is </a:t>
                </a:r>
                <a:r>
                  <a:rPr lang="en-US" sz="2400" dirty="0" smtClean="0"/>
                  <a:t>non-linear</a:t>
                </a:r>
              </a:p>
              <a:p>
                <a:pPr marL="342900" indent="-342900">
                  <a:buFont typeface="Arial" panose="020B0604020202020204" pitchFamily="34" charset="0"/>
                  <a:buChar char="•"/>
                </a:pPr>
                <a:r>
                  <a:rPr lang="en-US" sz="2400" dirty="0" smtClean="0"/>
                  <a:t>System </a:t>
                </a:r>
                <a:r>
                  <a:rPr lang="en-US" sz="2400" dirty="0"/>
                  <a:t>parameters might be (deeply) </a:t>
                </a:r>
                <a:r>
                  <a:rPr lang="en-US" sz="2400" dirty="0" smtClean="0"/>
                  <a:t>uncertain</a:t>
                </a:r>
                <a:endParaRPr lang="en-US" sz="2400" dirty="0"/>
              </a:p>
            </p:txBody>
          </p:sp>
        </mc:Choice>
        <mc:Fallback>
          <p:sp>
            <p:nvSpPr>
              <p:cNvPr id="9" name="Rectangle 8"/>
              <p:cNvSpPr>
                <a:spLocks noRot="1" noChangeAspect="1" noMove="1" noResize="1" noEditPoints="1" noAdjustHandles="1" noChangeArrowheads="1" noChangeShapeType="1" noTextEdit="1"/>
              </p:cNvSpPr>
              <p:nvPr/>
            </p:nvSpPr>
            <p:spPr>
              <a:xfrm>
                <a:off x="457200" y="2971800"/>
                <a:ext cx="5334000" cy="2677656"/>
              </a:xfrm>
              <a:prstGeom prst="rect">
                <a:avLst/>
              </a:prstGeom>
              <a:blipFill>
                <a:blip r:embed="rId4"/>
                <a:stretch>
                  <a:fillRect l="-1714" t="-1822" b="-4100"/>
                </a:stretch>
              </a:blipFill>
            </p:spPr>
            <p:txBody>
              <a:bodyPr/>
              <a:lstStyle/>
              <a:p>
                <a:r>
                  <a:rPr lang="en-US">
                    <a:noFill/>
                  </a:rPr>
                  <a:t> </a:t>
                </a:r>
              </a:p>
            </p:txBody>
          </p:sp>
        </mc:Fallback>
      </mc:AlternateContent>
    </p:spTree>
    <p:extLst>
      <p:ext uri="{BB962C8B-B14F-4D97-AF65-F5344CB8AC3E}">
        <p14:creationId xmlns:p14="http://schemas.microsoft.com/office/powerpoint/2010/main" val="14197467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ounded Rectangle 64"/>
          <p:cNvSpPr/>
          <p:nvPr/>
        </p:nvSpPr>
        <p:spPr>
          <a:xfrm>
            <a:off x="5862638" y="5126566"/>
            <a:ext cx="2824162" cy="1143000"/>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p:cNvSpPr/>
          <p:nvPr/>
        </p:nvSpPr>
        <p:spPr>
          <a:xfrm>
            <a:off x="5862638" y="1227667"/>
            <a:ext cx="2824162" cy="1143000"/>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pPr algn="l"/>
            <a:r>
              <a:rPr lang="en-US" sz="3200" dirty="0" smtClean="0">
                <a:latin typeface="Gill Sans MT" panose="020B0502020104020203" pitchFamily="34" charset="0"/>
                <a:ea typeface="CMU Bright" panose="020B0604020202020204" charset="0"/>
                <a:cs typeface="CMU Bright" panose="020B0604020202020204" charset="0"/>
              </a:rPr>
              <a:t>Multi-objective formulation of the Lake Problem</a:t>
            </a:r>
            <a:endParaRPr lang="en-US" sz="3200" dirty="0">
              <a:latin typeface="Gill Sans MT" panose="020B0502020104020203" pitchFamily="34" charset="0"/>
              <a:ea typeface="CMU Bright" panose="020B0604020202020204" charset="0"/>
              <a:cs typeface="CMU Bright" panose="020B0604020202020204" charset="0"/>
            </a:endParaRPr>
          </a:p>
        </p:txBody>
      </p:sp>
      <p:sp>
        <p:nvSpPr>
          <p:cNvPr id="18" name="Date Placeholder 3"/>
          <p:cNvSpPr>
            <a:spLocks noGrp="1"/>
          </p:cNvSpPr>
          <p:nvPr>
            <p:ph type="dt" sz="half" idx="4294967295"/>
          </p:nvPr>
        </p:nvSpPr>
        <p:spPr>
          <a:xfrm>
            <a:off x="6477000" y="6440951"/>
            <a:ext cx="990600" cy="264649"/>
          </a:xfrm>
          <a:prstGeom prst="rect">
            <a:avLst/>
          </a:prstGeom>
        </p:spPr>
        <p:txBody>
          <a:bodyPr/>
          <a:lstStyle/>
          <a:p>
            <a:fld id="{8CCD89BF-9AF6-4FBB-B4F8-FE6C71A2DBF3}" type="datetime1">
              <a:rPr lang="en-US" smtClean="0"/>
              <a:t>7/30/2019</a:t>
            </a:fld>
            <a:endParaRPr lang="en-US" dirty="0"/>
          </a:p>
        </p:txBody>
      </p:sp>
      <p:sp>
        <p:nvSpPr>
          <p:cNvPr id="14"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18</a:t>
            </a:fld>
            <a:endParaRPr lang="en-US" dirty="0"/>
          </a:p>
        </p:txBody>
      </p:sp>
      <p:cxnSp>
        <p:nvCxnSpPr>
          <p:cNvPr id="23" name="Straight Connector 22"/>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
        <p:nvSpPr>
          <p:cNvPr id="24" name="Footer Placeholder 4"/>
          <p:cNvSpPr>
            <a:spLocks noGrp="1"/>
          </p:cNvSpPr>
          <p:nvPr>
            <p:ph type="ftr" sz="quarter" idx="4294967295"/>
          </p:nvPr>
        </p:nvSpPr>
        <p:spPr>
          <a:xfrm>
            <a:off x="1828800" y="6440951"/>
            <a:ext cx="2971800" cy="264649"/>
          </a:xfrm>
          <a:prstGeom prst="rect">
            <a:avLst/>
          </a:prstGeom>
        </p:spPr>
        <p:txBody>
          <a:bodyPr/>
          <a:lstStyle/>
          <a:p>
            <a:r>
              <a:rPr lang="en-US" dirty="0" smtClean="0"/>
              <a:t>Reed Group Meeting</a:t>
            </a:r>
            <a:endParaRPr lang="en-US" dirty="0"/>
          </a:p>
        </p:txBody>
      </p:sp>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3267" y="2459273"/>
            <a:ext cx="6337414" cy="2912827"/>
          </a:xfrm>
          <a:prstGeom prst="rect">
            <a:avLst/>
          </a:prstGeom>
        </p:spPr>
      </p:pic>
      <p:sp>
        <p:nvSpPr>
          <p:cNvPr id="16" name="Rounded Rectangle 15"/>
          <p:cNvSpPr/>
          <p:nvPr/>
        </p:nvSpPr>
        <p:spPr>
          <a:xfrm>
            <a:off x="528636" y="5126567"/>
            <a:ext cx="2824163" cy="1143000"/>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p:cNvSpPr/>
          <p:nvPr/>
        </p:nvSpPr>
        <p:spPr>
          <a:xfrm>
            <a:off x="528637" y="1227667"/>
            <a:ext cx="2824162" cy="1143000"/>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9" name="Picture 5" descr="C:\Users\jdq8\AppData\Local\Microsoft\Windows\Temporary Internet Files\Content.IE5\XV4NXM7Y\sac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800" y="1374415"/>
            <a:ext cx="624738" cy="849503"/>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C:\Users\jdq8\AppData\Local\Microsoft\Windows\Temporary Internet Files\Content.IE5\1H2GLBJC\royalty-free-roller-coaster-clipart-illustration-215009[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4103" y="5218007"/>
            <a:ext cx="914400" cy="960120"/>
          </a:xfrm>
          <a:prstGeom prst="rect">
            <a:avLst/>
          </a:prstGeom>
          <a:noFill/>
          <a:extLst>
            <a:ext uri="{909E8E84-426E-40DD-AFC4-6F175D3DCCD1}">
              <a14:hiddenFill xmlns:a14="http://schemas.microsoft.com/office/drawing/2010/main">
                <a:solidFill>
                  <a:srgbClr val="FFFFFF"/>
                </a:solidFill>
              </a14:hiddenFill>
            </a:ext>
          </a:extLst>
        </p:spPr>
      </p:pic>
      <p:pic>
        <p:nvPicPr>
          <p:cNvPr id="1059" name="Picture 35" descr="C:\Users\jdq8\AppData\Local\Microsoft\Windows\Temporary Internet Files\Content.IE5\1H2GLBJC\lake-clip-art-300x203[1].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81700" y="1464013"/>
            <a:ext cx="990600" cy="670306"/>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C:\Users\jdq8\AppData\Local\Microsoft\Windows\Temporary Internet Files\Content.IE5\QA59SEFU\fish-happy[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83252" y="5411469"/>
            <a:ext cx="765107" cy="573193"/>
          </a:xfrm>
          <a:prstGeom prst="rect">
            <a:avLst/>
          </a:prstGeom>
          <a:noFill/>
          <a:extLst>
            <a:ext uri="{909E8E84-426E-40DD-AFC4-6F175D3DCCD1}">
              <a14:hiddenFill xmlns:a14="http://schemas.microsoft.com/office/drawing/2010/main">
                <a:solidFill>
                  <a:srgbClr val="FFFFFF"/>
                </a:solidFill>
              </a14:hiddenFill>
            </a:ext>
          </a:extLst>
        </p:spPr>
      </p:pic>
      <p:pic>
        <p:nvPicPr>
          <p:cNvPr id="1061" name="Picture 37" descr="C:\Users\jdq8\AppData\Local\Microsoft\Windows\Temporary Internet Files\Content.IE5\XV4NXM7Y\ernes-Sun-Sole[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67226" y="2526619"/>
            <a:ext cx="584653" cy="58465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750666" y="1313742"/>
            <a:ext cx="1070665" cy="307777"/>
          </a:xfrm>
          <a:prstGeom prst="rect">
            <a:avLst/>
          </a:prstGeom>
          <a:noFill/>
        </p:spPr>
        <p:txBody>
          <a:bodyPr wrap="square" rtlCol="0">
            <a:spAutoFit/>
          </a:bodyPr>
          <a:lstStyle/>
          <a:p>
            <a:r>
              <a:rPr lang="en-US" sz="1400" b="1" dirty="0" smtClean="0"/>
              <a:t>Objective 1:</a:t>
            </a:r>
            <a:endParaRPr lang="en-US" sz="1400" b="1" dirty="0"/>
          </a:p>
        </p:txBody>
      </p:sp>
      <p:sp>
        <p:nvSpPr>
          <p:cNvPr id="67" name="TextBox 66"/>
          <p:cNvSpPr txBox="1"/>
          <p:nvPr/>
        </p:nvSpPr>
        <p:spPr>
          <a:xfrm>
            <a:off x="1828800" y="5216148"/>
            <a:ext cx="1115012" cy="307777"/>
          </a:xfrm>
          <a:prstGeom prst="rect">
            <a:avLst/>
          </a:prstGeom>
          <a:noFill/>
        </p:spPr>
        <p:txBody>
          <a:bodyPr wrap="square" rtlCol="0">
            <a:spAutoFit/>
          </a:bodyPr>
          <a:lstStyle/>
          <a:p>
            <a:r>
              <a:rPr lang="en-US" sz="1400" b="1" dirty="0" smtClean="0"/>
              <a:t>Objective 3:</a:t>
            </a:r>
            <a:endParaRPr lang="en-US" sz="1400" b="1" baseline="-25000" dirty="0"/>
          </a:p>
        </p:txBody>
      </p:sp>
      <p:sp>
        <p:nvSpPr>
          <p:cNvPr id="68" name="TextBox 67"/>
          <p:cNvSpPr txBox="1"/>
          <p:nvPr/>
        </p:nvSpPr>
        <p:spPr>
          <a:xfrm>
            <a:off x="7295468" y="1308635"/>
            <a:ext cx="1132273" cy="307777"/>
          </a:xfrm>
          <a:prstGeom prst="rect">
            <a:avLst/>
          </a:prstGeom>
          <a:noFill/>
        </p:spPr>
        <p:txBody>
          <a:bodyPr wrap="square" rtlCol="0">
            <a:spAutoFit/>
          </a:bodyPr>
          <a:lstStyle/>
          <a:p>
            <a:r>
              <a:rPr lang="en-US" sz="1400" b="1" dirty="0" smtClean="0"/>
              <a:t>Objective 2:</a:t>
            </a:r>
            <a:endParaRPr lang="en-US" sz="1400" b="1" baseline="-25000" dirty="0"/>
          </a:p>
        </p:txBody>
      </p:sp>
      <p:sp>
        <p:nvSpPr>
          <p:cNvPr id="69" name="TextBox 68"/>
          <p:cNvSpPr txBox="1"/>
          <p:nvPr/>
        </p:nvSpPr>
        <p:spPr>
          <a:xfrm>
            <a:off x="7151879" y="5216147"/>
            <a:ext cx="1219867" cy="307777"/>
          </a:xfrm>
          <a:prstGeom prst="rect">
            <a:avLst/>
          </a:prstGeom>
          <a:noFill/>
        </p:spPr>
        <p:txBody>
          <a:bodyPr wrap="square" rtlCol="0">
            <a:spAutoFit/>
          </a:bodyPr>
          <a:lstStyle/>
          <a:p>
            <a:r>
              <a:rPr lang="en-US" sz="1400" b="1" dirty="0" smtClean="0"/>
              <a:t>Objective 4:</a:t>
            </a:r>
            <a:endParaRPr lang="en-US" sz="1400" b="1" baseline="-25000" dirty="0"/>
          </a:p>
        </p:txBody>
      </p:sp>
      <p:sp>
        <p:nvSpPr>
          <p:cNvPr id="30" name="TextBox 29"/>
          <p:cNvSpPr txBox="1"/>
          <p:nvPr/>
        </p:nvSpPr>
        <p:spPr>
          <a:xfrm>
            <a:off x="1477433" y="1626582"/>
            <a:ext cx="1617133" cy="523220"/>
          </a:xfrm>
          <a:prstGeom prst="rect">
            <a:avLst/>
          </a:prstGeom>
          <a:noFill/>
        </p:spPr>
        <p:txBody>
          <a:bodyPr wrap="square" rtlCol="0">
            <a:spAutoFit/>
          </a:bodyPr>
          <a:lstStyle/>
          <a:p>
            <a:pPr algn="ctr"/>
            <a:r>
              <a:rPr lang="en-US" sz="1400" dirty="0" smtClean="0"/>
              <a:t>Maximize Expected Economic Benefits</a:t>
            </a:r>
            <a:endParaRPr lang="en-US" sz="1400" dirty="0"/>
          </a:p>
        </p:txBody>
      </p:sp>
      <p:sp>
        <p:nvSpPr>
          <p:cNvPr id="72" name="TextBox 71"/>
          <p:cNvSpPr txBox="1"/>
          <p:nvPr/>
        </p:nvSpPr>
        <p:spPr>
          <a:xfrm>
            <a:off x="6972301" y="1630030"/>
            <a:ext cx="1697870" cy="523220"/>
          </a:xfrm>
          <a:prstGeom prst="rect">
            <a:avLst/>
          </a:prstGeom>
          <a:noFill/>
        </p:spPr>
        <p:txBody>
          <a:bodyPr wrap="square" rtlCol="0">
            <a:spAutoFit/>
          </a:bodyPr>
          <a:lstStyle/>
          <a:p>
            <a:pPr algn="ctr"/>
            <a:r>
              <a:rPr lang="en-US" sz="1400" dirty="0" smtClean="0"/>
              <a:t>Minimize Maximum P Concentration</a:t>
            </a:r>
            <a:endParaRPr lang="en-US" sz="1400" dirty="0"/>
          </a:p>
        </p:txBody>
      </p:sp>
      <p:sp>
        <p:nvSpPr>
          <p:cNvPr id="73" name="TextBox 72"/>
          <p:cNvSpPr txBox="1"/>
          <p:nvPr/>
        </p:nvSpPr>
        <p:spPr>
          <a:xfrm>
            <a:off x="1558114" y="5550388"/>
            <a:ext cx="1756955" cy="523220"/>
          </a:xfrm>
          <a:prstGeom prst="rect">
            <a:avLst/>
          </a:prstGeom>
          <a:noFill/>
        </p:spPr>
        <p:txBody>
          <a:bodyPr wrap="square" rtlCol="0">
            <a:spAutoFit/>
          </a:bodyPr>
          <a:lstStyle/>
          <a:p>
            <a:pPr algn="ctr"/>
            <a:r>
              <a:rPr lang="en-US" sz="1400" dirty="0" smtClean="0"/>
              <a:t>Maximize Inertia (Measure of Stability)</a:t>
            </a:r>
            <a:endParaRPr lang="en-US" sz="1400" dirty="0"/>
          </a:p>
        </p:txBody>
      </p:sp>
      <p:sp>
        <p:nvSpPr>
          <p:cNvPr id="74" name="TextBox 73"/>
          <p:cNvSpPr txBox="1"/>
          <p:nvPr/>
        </p:nvSpPr>
        <p:spPr>
          <a:xfrm>
            <a:off x="6845496" y="5459232"/>
            <a:ext cx="1756955" cy="738664"/>
          </a:xfrm>
          <a:prstGeom prst="rect">
            <a:avLst/>
          </a:prstGeom>
          <a:noFill/>
        </p:spPr>
        <p:txBody>
          <a:bodyPr wrap="square" rtlCol="0">
            <a:spAutoFit/>
          </a:bodyPr>
          <a:lstStyle/>
          <a:p>
            <a:pPr algn="ctr"/>
            <a:r>
              <a:rPr lang="en-US" sz="1400" dirty="0" smtClean="0"/>
              <a:t>Maximize Reliability (Fraction of Years Below Threshold)</a:t>
            </a:r>
            <a:endParaRPr lang="en-US" sz="1400" dirty="0"/>
          </a:p>
        </p:txBody>
      </p:sp>
    </p:spTree>
    <p:extLst>
      <p:ext uri="{BB962C8B-B14F-4D97-AF65-F5344CB8AC3E}">
        <p14:creationId xmlns:p14="http://schemas.microsoft.com/office/powerpoint/2010/main" val="31528752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strategies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457200" indent="-457200">
                  <a:buFont typeface="+mj-lt"/>
                  <a:buAutoNum type="arabicPeriod"/>
                </a:pPr>
                <a:r>
                  <a:rPr lang="en-US" sz="2000" b="1" dirty="0" smtClean="0"/>
                  <a:t>Open loop control (Intertemporal)</a:t>
                </a:r>
              </a:p>
              <a:p>
                <a:pPr marL="400050" lvl="1" indent="0">
                  <a:buNone/>
                </a:pPr>
                <a:r>
                  <a:rPr lang="en-US" sz="2000" b="0" dirty="0" smtClean="0"/>
                  <a:t>Each candidate solution is a set of </a:t>
                </a:r>
                <a14:m>
                  <m:oMath xmlns:m="http://schemas.openxmlformats.org/officeDocument/2006/math">
                    <m:r>
                      <a:rPr lang="en-US" sz="2000" b="0" i="1" smtClean="0">
                        <a:latin typeface="Cambria Math" panose="02040503050406030204" pitchFamily="18" charset="0"/>
                      </a:rPr>
                      <m:t>𝑇</m:t>
                    </m:r>
                  </m:oMath>
                </a14:m>
                <a:r>
                  <a:rPr lang="en-US" sz="2000" dirty="0" smtClean="0"/>
                  <a:t> decision variables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𝑎</m:t>
                        </m:r>
                      </m:e>
                      <m:sub>
                        <m:r>
                          <a:rPr lang="en-US" sz="2000" i="1">
                            <a:latin typeface="Cambria Math"/>
                          </a:rPr>
                          <m:t>𝑡</m:t>
                        </m:r>
                      </m:sub>
                    </m:sSub>
                  </m:oMath>
                </a14:m>
                <a:r>
                  <a:rPr lang="en-US" sz="2000" dirty="0" smtClean="0"/>
                  <a:t>, representing the anthropogenic discharges at each </a:t>
                </a:r>
                <a:r>
                  <a:rPr lang="en-US" sz="2000" dirty="0" err="1" smtClean="0"/>
                  <a:t>timestep</a:t>
                </a:r>
                <a:r>
                  <a:rPr lang="en-US" sz="2000" dirty="0" smtClean="0"/>
                  <a:t> </a:t>
                </a:r>
                <a14:m>
                  <m:oMath xmlns:m="http://schemas.openxmlformats.org/officeDocument/2006/math">
                    <m:r>
                      <a:rPr lang="en-US" sz="2000" b="0" i="1" smtClean="0">
                        <a:latin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 1, …, </m:t>
                    </m:r>
                    <m:r>
                      <a:rPr lang="en-US" sz="2000" b="0" i="1" smtClean="0">
                        <a:latin typeface="Cambria Math" panose="02040503050406030204" pitchFamily="18" charset="0"/>
                        <a:ea typeface="Cambria Math" panose="02040503050406030204" pitchFamily="18" charset="0"/>
                      </a:rPr>
                      <m:t>𝑇</m:t>
                    </m:r>
                    <m:r>
                      <a:rPr lang="en-US" sz="2000" b="0" i="1" smtClean="0">
                        <a:latin typeface="Cambria Math" panose="02040503050406030204" pitchFamily="18" charset="0"/>
                        <a:ea typeface="Cambria Math" panose="02040503050406030204" pitchFamily="18" charset="0"/>
                      </a:rPr>
                      <m:t>−1)</m:t>
                    </m:r>
                  </m:oMath>
                </a14:m>
                <a:endParaRPr lang="en-US" sz="2000" dirty="0" smtClean="0"/>
              </a:p>
              <a:p>
                <a:pPr marL="400050" lvl="1" indent="0">
                  <a:buNone/>
                </a:pPr>
                <a:r>
                  <a:rPr lang="en-US" sz="2000" dirty="0" smtClean="0"/>
                  <a:t>100 decision variables</a:t>
                </a:r>
              </a:p>
              <a:p>
                <a:pPr marL="457200" indent="-457200">
                  <a:buFont typeface="+mj-lt"/>
                  <a:buAutoNum type="arabicPeriod"/>
                </a:pPr>
                <a:r>
                  <a:rPr lang="en-US" sz="2000" b="1" dirty="0" smtClean="0"/>
                  <a:t>Closed loop control (DPS)</a:t>
                </a:r>
              </a:p>
              <a:p>
                <a:pPr marL="400050" lvl="1" indent="0">
                  <a:buNone/>
                </a:pPr>
                <a:r>
                  <a:rPr lang="en-US" sz="2000" dirty="0" smtClean="0"/>
                  <a:t>Each candidate solution is a control rule </a:t>
                </a:r>
              </a:p>
              <a:p>
                <a:pPr marL="400050" lvl="1" indent="0">
                  <a:buNone/>
                </a:pPr>
                <a:r>
                  <a:rPr lang="en-US" sz="2000" dirty="0" smtClean="0"/>
                  <a:t>mapping the current P concentration,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𝑋</m:t>
                        </m:r>
                      </m:e>
                      <m:sub>
                        <m:r>
                          <a:rPr lang="en-US" sz="2000" i="1">
                            <a:latin typeface="Cambria Math"/>
                          </a:rPr>
                          <m:t>𝑡</m:t>
                        </m:r>
                      </m:sub>
                    </m:sSub>
                  </m:oMath>
                </a14:m>
                <a:r>
                  <a:rPr lang="en-US" sz="2000" dirty="0" smtClean="0"/>
                  <a:t>, to</a:t>
                </a:r>
              </a:p>
              <a:p>
                <a:pPr marL="400050" lvl="1" indent="0">
                  <a:buNone/>
                </a:pPr>
                <a:r>
                  <a:rPr lang="en-US" sz="2000" dirty="0" smtClean="0"/>
                  <a:t>a decision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𝑎</m:t>
                        </m:r>
                      </m:e>
                      <m:sub>
                        <m:r>
                          <a:rPr lang="en-US" sz="2000" i="1">
                            <a:latin typeface="Cambria Math"/>
                          </a:rPr>
                          <m:t>𝑡</m:t>
                        </m:r>
                      </m:sub>
                    </m:sSub>
                  </m:oMath>
                </a14:m>
                <a:endParaRPr lang="en-US" sz="2000" dirty="0" smtClean="0"/>
              </a:p>
              <a:p>
                <a:pPr marL="400050" lvl="1" indent="0">
                  <a:buNone/>
                </a:pPr>
                <a:r>
                  <a:rPr lang="en-US" sz="2000" dirty="0" smtClean="0"/>
                  <a:t>6 decision variables</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89" t="-131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19</a:t>
            </a:fld>
            <a:endParaRPr lang="en-US"/>
          </a:p>
        </p:txBody>
      </p:sp>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7512" y="3429000"/>
            <a:ext cx="3108863" cy="2719690"/>
          </a:xfrm>
          <a:prstGeom prst="rect">
            <a:avLst/>
          </a:prstGeom>
        </p:spPr>
      </p:pic>
      <p:sp>
        <p:nvSpPr>
          <p:cNvPr id="8" name="Footer Placeholder 4"/>
          <p:cNvSpPr txBox="1">
            <a:spLocks/>
          </p:cNvSpPr>
          <p:nvPr/>
        </p:nvSpPr>
        <p:spPr>
          <a:xfrm>
            <a:off x="990600" y="6440951"/>
            <a:ext cx="3962400" cy="26464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This figure can be replicated by running </a:t>
            </a:r>
            <a:r>
              <a:rPr lang="en-US" dirty="0" smtClean="0">
                <a:hlinkClick r:id="rId4"/>
              </a:rPr>
              <a:t>this script</a:t>
            </a:r>
            <a:endParaRPr lang="en-US" dirty="0"/>
          </a:p>
        </p:txBody>
      </p:sp>
    </p:spTree>
    <p:extLst>
      <p:ext uri="{BB962C8B-B14F-4D97-AF65-F5344CB8AC3E}">
        <p14:creationId xmlns:p14="http://schemas.microsoft.com/office/powerpoint/2010/main" val="15910946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Disclaimer and additional info</a:t>
            </a:r>
            <a:endParaRPr lang="en-US" dirty="0"/>
          </a:p>
        </p:txBody>
      </p:sp>
      <p:sp>
        <p:nvSpPr>
          <p:cNvPr id="3" name="Content Placeholder 2"/>
          <p:cNvSpPr>
            <a:spLocks noGrp="1"/>
          </p:cNvSpPr>
          <p:nvPr>
            <p:ph idx="1"/>
          </p:nvPr>
        </p:nvSpPr>
        <p:spPr>
          <a:xfrm>
            <a:off x="457200" y="1447799"/>
            <a:ext cx="8229600" cy="4993151"/>
          </a:xfrm>
        </p:spPr>
        <p:txBody>
          <a:bodyPr>
            <a:normAutofit/>
          </a:bodyPr>
          <a:lstStyle/>
          <a:p>
            <a:r>
              <a:rPr lang="en-US" b="1" dirty="0">
                <a:latin typeface="+mj-lt"/>
              </a:rPr>
              <a:t>This training </a:t>
            </a:r>
            <a:r>
              <a:rPr lang="en-US" b="1" dirty="0" smtClean="0">
                <a:latin typeface="+mj-lt"/>
              </a:rPr>
              <a:t>is meant to guide you on the what and why of MORDM using the lake problem. There </a:t>
            </a:r>
            <a:r>
              <a:rPr lang="en-US" b="1" dirty="0">
                <a:latin typeface="+mj-lt"/>
              </a:rPr>
              <a:t>is </a:t>
            </a:r>
            <a:r>
              <a:rPr lang="en-US" b="1" dirty="0" smtClean="0">
                <a:latin typeface="+mj-lt"/>
              </a:rPr>
              <a:t>a </a:t>
            </a:r>
            <a:r>
              <a:rPr lang="en-US" b="1" dirty="0">
                <a:latin typeface="+mj-lt"/>
              </a:rPr>
              <a:t>lot of material others have </a:t>
            </a:r>
            <a:r>
              <a:rPr lang="en-US" b="1" dirty="0" smtClean="0">
                <a:latin typeface="+mj-lt"/>
              </a:rPr>
              <a:t>written</a:t>
            </a:r>
            <a:r>
              <a:rPr lang="en-US" b="1" dirty="0">
                <a:latin typeface="+mj-lt"/>
              </a:rPr>
              <a:t> </a:t>
            </a:r>
            <a:r>
              <a:rPr lang="en-US" b="1" dirty="0" smtClean="0">
                <a:latin typeface="+mj-lt"/>
              </a:rPr>
              <a:t>which I will be reusing because there is no point in reinventing the wheel:  </a:t>
            </a:r>
          </a:p>
          <a:p>
            <a:r>
              <a:rPr lang="en-US" dirty="0" smtClean="0">
                <a:latin typeface="+mj-lt"/>
                <a:hlinkClick r:id="rId2"/>
              </a:rPr>
              <a:t>Julie’s GH repository for the </a:t>
            </a:r>
            <a:r>
              <a:rPr lang="en-US" dirty="0" smtClean="0">
                <a:latin typeface="+mj-lt"/>
                <a:hlinkClick r:id="rId2"/>
              </a:rPr>
              <a:t>system</a:t>
            </a:r>
            <a:endParaRPr lang="en-US" dirty="0" smtClean="0">
              <a:latin typeface="+mj-lt"/>
              <a:hlinkClick r:id="rId2"/>
            </a:endParaRPr>
          </a:p>
          <a:p>
            <a:r>
              <a:rPr lang="en-US" dirty="0" smtClean="0">
                <a:latin typeface="+mj-lt"/>
                <a:hlinkClick r:id="rId3"/>
              </a:rPr>
              <a:t>Julie’s paper</a:t>
            </a:r>
            <a:endParaRPr lang="en-US" dirty="0" smtClean="0">
              <a:latin typeface="+mj-lt"/>
            </a:endParaRPr>
          </a:p>
          <a:p>
            <a:r>
              <a:rPr lang="en-US" dirty="0" smtClean="0">
                <a:latin typeface="+mj-lt"/>
                <a:hlinkClick r:id="rId4"/>
              </a:rPr>
              <a:t>Dave </a:t>
            </a:r>
            <a:r>
              <a:rPr lang="en-US" dirty="0" err="1" smtClean="0">
                <a:latin typeface="+mj-lt"/>
                <a:hlinkClick r:id="rId4"/>
              </a:rPr>
              <a:t>Hadka’s</a:t>
            </a:r>
            <a:r>
              <a:rPr lang="en-US" dirty="0" smtClean="0">
                <a:latin typeface="+mj-lt"/>
                <a:hlinkClick r:id="rId4"/>
              </a:rPr>
              <a:t> Rhodium example scripts </a:t>
            </a:r>
            <a:r>
              <a:rPr lang="en-US" dirty="0" smtClean="0">
                <a:latin typeface="+mj-lt"/>
              </a:rPr>
              <a:t>(that I modified</a:t>
            </a:r>
            <a:r>
              <a:rPr lang="en-US" dirty="0" smtClean="0">
                <a:latin typeface="+mj-lt"/>
              </a:rPr>
              <a:t>)</a:t>
            </a:r>
            <a:endParaRPr lang="en-US" dirty="0" smtClean="0">
              <a:latin typeface="+mj-lt"/>
            </a:endParaRPr>
          </a:p>
          <a:p>
            <a:r>
              <a:rPr lang="en-US" dirty="0" smtClean="0">
                <a:latin typeface="+mj-lt"/>
              </a:rPr>
              <a:t>A </a:t>
            </a:r>
            <a:r>
              <a:rPr lang="en-US" dirty="0" smtClean="0">
                <a:latin typeface="+mj-lt"/>
              </a:rPr>
              <a:t>lot of these slides have also been prepared by others (Julie Quinn, Jon Herman, Tori Ward, Dave Gold)</a:t>
            </a:r>
          </a:p>
          <a:p>
            <a:r>
              <a:rPr lang="en-US" dirty="0" smtClean="0"/>
              <a:t>The scripts and data I’ll be referring to here can be downloaded from </a:t>
            </a:r>
            <a:r>
              <a:rPr lang="en-US" dirty="0" smtClean="0">
                <a:hlinkClick r:id="rId5"/>
              </a:rPr>
              <a:t>this repository</a:t>
            </a:r>
            <a:endParaRPr lang="en-US" dirty="0">
              <a:latin typeface="+mj-lt"/>
            </a:endParaRP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dirty="0"/>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23112935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smtClean="0"/>
              <a:t>Model formulation in Rhodium</a:t>
            </a:r>
            <a:br>
              <a:rPr lang="en-US" dirty="0" smtClean="0"/>
            </a:br>
            <a:r>
              <a:rPr lang="en-US" sz="2200" dirty="0" smtClean="0"/>
              <a:t>General template for creating a Rhodium model</a:t>
            </a:r>
            <a:endParaRPr lang="en-US" dirty="0"/>
          </a:p>
        </p:txBody>
      </p:sp>
      <p:sp>
        <p:nvSpPr>
          <p:cNvPr id="3" name="Content Placeholder 2"/>
          <p:cNvSpPr>
            <a:spLocks noGrp="1"/>
          </p:cNvSpPr>
          <p:nvPr>
            <p:ph idx="1"/>
          </p:nvPr>
        </p:nvSpPr>
        <p:spPr>
          <a:xfrm>
            <a:off x="228600" y="1410725"/>
            <a:ext cx="6934200" cy="4724400"/>
          </a:xfrm>
          <a:solidFill>
            <a:schemeClr val="bg1">
              <a:lumMod val="95000"/>
            </a:schemeClr>
          </a:solidFill>
        </p:spPr>
        <p:txBody>
          <a:bodyPr>
            <a:normAutofit lnSpcReduction="10000"/>
          </a:bodyPr>
          <a:lstStyle/>
          <a:p>
            <a:r>
              <a:rPr lang="en-US" sz="1200" dirty="0">
                <a:solidFill>
                  <a:srgbClr val="0070C0"/>
                </a:solidFill>
                <a:latin typeface="Courier New" panose="02070309020205020404" pitchFamily="49" charset="0"/>
                <a:cs typeface="Courier New" panose="02070309020205020404" pitchFamily="49" charset="0"/>
              </a:rPr>
              <a:t>from</a:t>
            </a:r>
            <a:r>
              <a:rPr lang="en-US" sz="1200" dirty="0">
                <a:latin typeface="Courier New" panose="02070309020205020404" pitchFamily="49" charset="0"/>
                <a:cs typeface="Courier New" panose="02070309020205020404" pitchFamily="49" charset="0"/>
              </a:rPr>
              <a:t> rhodium </a:t>
            </a:r>
            <a:r>
              <a:rPr lang="en-US" sz="1200" dirty="0">
                <a:solidFill>
                  <a:srgbClr val="0070C0"/>
                </a:solidFill>
                <a:latin typeface="Courier New" panose="02070309020205020404" pitchFamily="49" charset="0"/>
                <a:cs typeface="Courier New" panose="02070309020205020404" pitchFamily="49" charset="0"/>
              </a:rPr>
              <a:t>import</a:t>
            </a:r>
            <a:r>
              <a:rPr lang="en-US" sz="1200" dirty="0">
                <a:latin typeface="Courier New" panose="02070309020205020404" pitchFamily="49" charset="0"/>
                <a:cs typeface="Courier New" panose="02070309020205020404" pitchFamily="49" charset="0"/>
              </a:rPr>
              <a:t> </a:t>
            </a:r>
            <a:r>
              <a:rPr lang="en-US" sz="1200" dirty="0" smtClean="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err="1" smtClean="0">
                <a:solidFill>
                  <a:srgbClr val="0070C0"/>
                </a:solidFill>
                <a:latin typeface="Courier New" panose="02070309020205020404" pitchFamily="49" charset="0"/>
                <a:cs typeface="Courier New" panose="02070309020205020404" pitchFamily="49" charset="0"/>
              </a:rPr>
              <a:t>def</a:t>
            </a:r>
            <a:r>
              <a:rPr lang="en-US" sz="1200" dirty="0" smtClean="0">
                <a:latin typeface="Courier New" panose="02070309020205020404" pitchFamily="49" charset="0"/>
                <a:cs typeface="Courier New" panose="02070309020205020404" pitchFamily="49" charset="0"/>
              </a:rPr>
              <a:t> </a:t>
            </a:r>
            <a:r>
              <a:rPr lang="en-US" sz="1200" b="1" dirty="0" err="1" smtClean="0">
                <a:latin typeface="Courier New" panose="02070309020205020404" pitchFamily="49" charset="0"/>
                <a:cs typeface="Courier New" panose="02070309020205020404" pitchFamily="49" charset="0"/>
              </a:rPr>
              <a:t>model_name</a:t>
            </a:r>
            <a:r>
              <a:rPr lang="en-US" sz="1200" dirty="0" smtClean="0">
                <a:latin typeface="Courier New" panose="02070309020205020404" pitchFamily="49" charset="0"/>
                <a:cs typeface="Courier New" panose="02070309020205020404" pitchFamily="49" charset="0"/>
              </a:rPr>
              <a:t>(</a:t>
            </a:r>
            <a:r>
              <a:rPr lang="en-US" sz="1200" dirty="0" err="1" smtClean="0">
                <a:latin typeface="Courier New" panose="02070309020205020404" pitchFamily="49" charset="0"/>
                <a:cs typeface="Courier New" panose="02070309020205020404" pitchFamily="49" charset="0"/>
              </a:rPr>
              <a:t>array_of_levers</a:t>
            </a:r>
            <a:r>
              <a:rPr lang="en-US" sz="1200" dirty="0" smtClean="0">
                <a:latin typeface="Courier New" panose="02070309020205020404" pitchFamily="49" charset="0"/>
                <a:cs typeface="Courier New" panose="02070309020205020404" pitchFamily="49" charset="0"/>
              </a:rPr>
              <a:t>, </a:t>
            </a:r>
            <a:r>
              <a:rPr lang="en-US" sz="1200" dirty="0" err="1" smtClean="0">
                <a:latin typeface="Courier New" panose="02070309020205020404" pitchFamily="49" charset="0"/>
                <a:cs typeface="Courier New" panose="02070309020205020404" pitchFamily="49" charset="0"/>
              </a:rPr>
              <a:t>array_of_model_parameters</a:t>
            </a:r>
            <a:r>
              <a:rPr lang="en-US" sz="1200" dirty="0" smtClean="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p>
          <a:p>
            <a:r>
              <a:rPr lang="en-US" sz="1200" dirty="0" smtClean="0">
                <a:latin typeface="Courier New" panose="02070309020205020404" pitchFamily="49" charset="0"/>
                <a:cs typeface="Courier New" panose="02070309020205020404" pitchFamily="49" charset="0"/>
              </a:rPr>
              <a:t>	</a:t>
            </a:r>
            <a:r>
              <a:rPr lang="en-US" sz="1200" dirty="0" smtClean="0">
                <a:solidFill>
                  <a:srgbClr val="0070C0"/>
                </a:solidFill>
                <a:latin typeface="Courier New" panose="02070309020205020404" pitchFamily="49" charset="0"/>
                <a:cs typeface="Courier New" panose="02070309020205020404" pitchFamily="49" charset="0"/>
              </a:rPr>
              <a:t>return</a:t>
            </a:r>
            <a:r>
              <a:rPr lang="en-US" sz="1200" dirty="0" smtClean="0">
                <a:latin typeface="Courier New" panose="02070309020205020404" pitchFamily="49" charset="0"/>
                <a:cs typeface="Courier New" panose="02070309020205020404" pitchFamily="49" charset="0"/>
              </a:rPr>
              <a:t>(</a:t>
            </a:r>
            <a:r>
              <a:rPr lang="en-US" sz="1200" dirty="0" err="1" smtClean="0">
                <a:latin typeface="Courier New" panose="02070309020205020404" pitchFamily="49" charset="0"/>
                <a:cs typeface="Courier New" panose="02070309020205020404" pitchFamily="49" charset="0"/>
              </a:rPr>
              <a:t>array_of_model_responses</a:t>
            </a:r>
            <a:r>
              <a:rPr lang="en-US" sz="1200" dirty="0" smtClean="0">
                <a:latin typeface="Courier New" panose="02070309020205020404" pitchFamily="49" charset="0"/>
                <a:cs typeface="Courier New" panose="02070309020205020404" pitchFamily="49" charset="0"/>
              </a:rPr>
              <a:t>)</a:t>
            </a:r>
          </a:p>
          <a:p>
            <a:endParaRPr lang="en-US" sz="1200" dirty="0" smtClean="0">
              <a:latin typeface="Courier New" panose="02070309020205020404" pitchFamily="49" charset="0"/>
              <a:cs typeface="Courier New" panose="02070309020205020404" pitchFamily="49" charset="0"/>
            </a:endParaRPr>
          </a:p>
          <a:p>
            <a:r>
              <a:rPr lang="en-US" sz="1200" dirty="0" smtClean="0">
                <a:latin typeface="Courier New" panose="02070309020205020404" pitchFamily="49" charset="0"/>
                <a:cs typeface="Courier New" panose="02070309020205020404" pitchFamily="49" charset="0"/>
              </a:rPr>
              <a:t>model = Model(</a:t>
            </a:r>
            <a:r>
              <a:rPr lang="en-US" sz="1200" b="1" dirty="0" err="1" smtClean="0">
                <a:latin typeface="Courier New" panose="02070309020205020404" pitchFamily="49" charset="0"/>
                <a:cs typeface="Courier New" panose="02070309020205020404" pitchFamily="49" charset="0"/>
              </a:rPr>
              <a:t>model_name</a:t>
            </a:r>
            <a:r>
              <a:rPr lang="en-US" sz="1200" dirty="0" smtClean="0">
                <a:latin typeface="Courier New" panose="02070309020205020404" pitchFamily="49" charset="0"/>
                <a:cs typeface="Courier New" panose="02070309020205020404" pitchFamily="49" charset="0"/>
              </a:rPr>
              <a:t>)</a:t>
            </a:r>
          </a:p>
          <a:p>
            <a:r>
              <a:rPr lang="en-US" sz="1200" dirty="0" err="1">
                <a:latin typeface="Courier New" panose="02070309020205020404" pitchFamily="49" charset="0"/>
                <a:cs typeface="Courier New" panose="02070309020205020404" pitchFamily="49" charset="0"/>
              </a:rPr>
              <a:t>model.parameters</a:t>
            </a:r>
            <a:r>
              <a:rPr lang="en-US" sz="1200" dirty="0">
                <a:latin typeface="Courier New" panose="02070309020205020404" pitchFamily="49" charset="0"/>
                <a:cs typeface="Courier New" panose="02070309020205020404" pitchFamily="49" charset="0"/>
              </a:rPr>
              <a:t> = [Parameter</a:t>
            </a:r>
            <a:r>
              <a:rPr lang="en-US" sz="1200" dirty="0" smtClean="0">
                <a:latin typeface="Courier New" panose="02070309020205020404" pitchFamily="49" charset="0"/>
                <a:cs typeface="Courier New" panose="02070309020205020404" pitchFamily="49" charset="0"/>
              </a:rPr>
              <a:t>(“</a:t>
            </a:r>
            <a:r>
              <a:rPr lang="en-US" sz="1200" dirty="0" smtClean="0">
                <a:solidFill>
                  <a:srgbClr val="00B050"/>
                </a:solidFill>
                <a:latin typeface="Courier New" panose="02070309020205020404" pitchFamily="49" charset="0"/>
                <a:cs typeface="Courier New" panose="02070309020205020404" pitchFamily="49" charset="0"/>
              </a:rPr>
              <a:t>parameter_name1</a:t>
            </a:r>
            <a:r>
              <a:rPr lang="en-US" sz="1200" dirty="0" smtClean="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smtClean="0">
                <a:latin typeface="Courier New" panose="02070309020205020404" pitchFamily="49" charset="0"/>
                <a:cs typeface="Courier New" panose="02070309020205020404" pitchFamily="49" charset="0"/>
              </a:rPr>
              <a:t>		   Parameter</a:t>
            </a:r>
            <a:r>
              <a:rPr lang="en-US" sz="1200" dirty="0">
                <a:latin typeface="Courier New" panose="02070309020205020404" pitchFamily="49" charset="0"/>
                <a:cs typeface="Courier New" panose="02070309020205020404" pitchFamily="49" charset="0"/>
              </a:rPr>
              <a:t>(“</a:t>
            </a:r>
            <a:r>
              <a:rPr lang="en-US" sz="1200" dirty="0" smtClean="0">
                <a:solidFill>
                  <a:srgbClr val="00B050"/>
                </a:solidFill>
                <a:latin typeface="Courier New" panose="02070309020205020404" pitchFamily="49" charset="0"/>
                <a:cs typeface="Courier New" panose="02070309020205020404" pitchFamily="49" charset="0"/>
              </a:rPr>
              <a:t>parameter_name2</a:t>
            </a:r>
            <a:r>
              <a:rPr lang="en-US" sz="1200" dirty="0" smtClean="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model.responses</a:t>
            </a:r>
            <a:r>
              <a:rPr lang="en-US" sz="1200" dirty="0">
                <a:latin typeface="Courier New" panose="02070309020205020404" pitchFamily="49" charset="0"/>
                <a:cs typeface="Courier New" panose="02070309020205020404" pitchFamily="49" charset="0"/>
              </a:rPr>
              <a:t> </a:t>
            </a:r>
            <a:r>
              <a:rPr lang="en-US" sz="1200" dirty="0" smtClean="0">
                <a:latin typeface="Courier New" panose="02070309020205020404" pitchFamily="49" charset="0"/>
                <a:cs typeface="Courier New" panose="02070309020205020404" pitchFamily="49" charset="0"/>
              </a:rPr>
              <a:t>= [Response</a:t>
            </a:r>
            <a:r>
              <a:rPr lang="en-US" sz="1200" dirty="0">
                <a:latin typeface="Courier New" panose="02070309020205020404" pitchFamily="49" charset="0"/>
                <a:cs typeface="Courier New" panose="02070309020205020404" pitchFamily="49" charset="0"/>
              </a:rPr>
              <a:t>(“</a:t>
            </a:r>
            <a:r>
              <a:rPr lang="en-US" sz="1200" dirty="0">
                <a:solidFill>
                  <a:srgbClr val="00B050"/>
                </a:solidFill>
                <a:latin typeface="Courier New" panose="02070309020205020404" pitchFamily="49" charset="0"/>
                <a:cs typeface="Courier New" panose="02070309020205020404" pitchFamily="49" charset="0"/>
              </a:rPr>
              <a:t>system_objective1</a:t>
            </a:r>
            <a:r>
              <a:rPr lang="en-US" sz="1200" dirty="0">
                <a:latin typeface="Courier New" panose="02070309020205020404" pitchFamily="49" charset="0"/>
                <a:cs typeface="Courier New" panose="02070309020205020404" pitchFamily="49" charset="0"/>
              </a:rPr>
              <a:t>”, </a:t>
            </a:r>
            <a:r>
              <a:rPr lang="en-US" sz="1200" dirty="0" err="1" smtClean="0">
                <a:latin typeface="Courier New" panose="02070309020205020404" pitchFamily="49" charset="0"/>
                <a:cs typeface="Courier New" panose="02070309020205020404" pitchFamily="49" charset="0"/>
              </a:rPr>
              <a:t>Response.MINIMIZE</a:t>
            </a:r>
            <a:r>
              <a:rPr lang="en-US" sz="1200" dirty="0" smtClean="0">
                <a:latin typeface="Courier New" panose="02070309020205020404" pitchFamily="49" charset="0"/>
                <a:cs typeface="Courier New" panose="02070309020205020404" pitchFamily="49" charset="0"/>
              </a:rPr>
              <a:t>),</a:t>
            </a:r>
          </a:p>
          <a:p>
            <a:r>
              <a:rPr lang="en-US" sz="1200" dirty="0" smtClean="0">
                <a:latin typeface="Courier New" panose="02070309020205020404" pitchFamily="49" charset="0"/>
                <a:cs typeface="Courier New" panose="02070309020205020404" pitchFamily="49" charset="0"/>
              </a:rPr>
              <a:t>			  </a:t>
            </a:r>
            <a:r>
              <a:rPr lang="en-US" sz="1200" dirty="0">
                <a:latin typeface="Courier New" panose="02070309020205020404" pitchFamily="49" charset="0"/>
                <a:cs typeface="Courier New" panose="02070309020205020404" pitchFamily="49" charset="0"/>
              </a:rPr>
              <a:t>Response(“</a:t>
            </a:r>
            <a:r>
              <a:rPr lang="en-US" sz="1200" dirty="0" smtClean="0">
                <a:solidFill>
                  <a:srgbClr val="00B050"/>
                </a:solidFill>
                <a:latin typeface="Courier New" panose="02070309020205020404" pitchFamily="49" charset="0"/>
                <a:cs typeface="Courier New" panose="02070309020205020404" pitchFamily="49" charset="0"/>
              </a:rPr>
              <a:t>system_objective2</a:t>
            </a:r>
            <a:r>
              <a:rPr lang="en-US" sz="1200" dirty="0" smtClean="0">
                <a:latin typeface="Courier New" panose="02070309020205020404" pitchFamily="49" charset="0"/>
                <a:cs typeface="Courier New" panose="02070309020205020404" pitchFamily="49" charset="0"/>
              </a:rPr>
              <a:t>”, </a:t>
            </a:r>
            <a:r>
              <a:rPr lang="en-US" sz="1200" dirty="0" err="1" smtClean="0">
                <a:latin typeface="Courier New" panose="02070309020205020404" pitchFamily="49" charset="0"/>
                <a:cs typeface="Courier New" panose="02070309020205020404" pitchFamily="49" charset="0"/>
              </a:rPr>
              <a:t>Response.MAXIMIZE</a:t>
            </a:r>
            <a:r>
              <a:rPr lang="en-US" sz="1200" dirty="0" smtClean="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smtClean="0">
                <a:latin typeface="Courier New" panose="02070309020205020404" pitchFamily="49" charset="0"/>
                <a:cs typeface="Courier New" panose="02070309020205020404" pitchFamily="49" charset="0"/>
              </a:rPr>
              <a:t>		  </a:t>
            </a:r>
            <a:r>
              <a:rPr lang="en-US" sz="1200" dirty="0">
                <a:latin typeface="Courier New" panose="02070309020205020404" pitchFamily="49" charset="0"/>
                <a:cs typeface="Courier New" panose="02070309020205020404" pitchFamily="49" charset="0"/>
              </a:rPr>
              <a:t>Response(“</a:t>
            </a:r>
            <a:r>
              <a:rPr lang="en-US" sz="1200" dirty="0" smtClean="0">
                <a:solidFill>
                  <a:srgbClr val="00B050"/>
                </a:solidFill>
                <a:latin typeface="Courier New" panose="02070309020205020404" pitchFamily="49" charset="0"/>
                <a:cs typeface="Courier New" panose="02070309020205020404" pitchFamily="49" charset="0"/>
              </a:rPr>
              <a:t>system_objective3</a:t>
            </a:r>
            <a:r>
              <a:rPr lang="en-US" sz="1200" dirty="0" smtClean="0">
                <a:latin typeface="Courier New" panose="02070309020205020404" pitchFamily="49" charset="0"/>
                <a:cs typeface="Courier New" panose="02070309020205020404" pitchFamily="49" charset="0"/>
              </a:rPr>
              <a:t>”, Response.INFO)]</a:t>
            </a:r>
          </a:p>
          <a:p>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model.constraints</a:t>
            </a:r>
            <a:r>
              <a:rPr lang="en-US" sz="1200" dirty="0">
                <a:latin typeface="Courier New" panose="02070309020205020404" pitchFamily="49" charset="0"/>
                <a:cs typeface="Courier New" panose="02070309020205020404" pitchFamily="49" charset="0"/>
              </a:rPr>
              <a:t> = [Constraint</a:t>
            </a:r>
            <a:r>
              <a:rPr lang="en-US" sz="1200" dirty="0" smtClean="0">
                <a:latin typeface="Courier New" panose="02070309020205020404" pitchFamily="49" charset="0"/>
                <a:cs typeface="Courier New" panose="02070309020205020404" pitchFamily="49" charset="0"/>
              </a:rPr>
              <a:t>("</a:t>
            </a:r>
            <a:r>
              <a:rPr lang="en-US" sz="1200" dirty="0">
                <a:solidFill>
                  <a:srgbClr val="00B050"/>
                </a:solidFill>
                <a:latin typeface="Courier New" panose="02070309020205020404" pitchFamily="49" charset="0"/>
                <a:cs typeface="Courier New" panose="02070309020205020404" pitchFamily="49" charset="0"/>
              </a:rPr>
              <a:t> system_objective3</a:t>
            </a:r>
            <a:r>
              <a:rPr lang="en-US" sz="1200" dirty="0" smtClean="0">
                <a:latin typeface="Courier New" panose="02070309020205020404" pitchFamily="49" charset="0"/>
                <a:cs typeface="Courier New" panose="02070309020205020404" pitchFamily="49" charset="0"/>
              </a:rPr>
              <a:t> </a:t>
            </a:r>
            <a:r>
              <a:rPr lang="en-US" sz="1200" dirty="0">
                <a:latin typeface="Courier New" panose="02070309020205020404" pitchFamily="49" charset="0"/>
                <a:cs typeface="Courier New" panose="02070309020205020404" pitchFamily="49" charset="0"/>
              </a:rPr>
              <a:t>&gt;= </a:t>
            </a:r>
            <a:r>
              <a:rPr lang="en-US" sz="1200" dirty="0" smtClean="0">
                <a:latin typeface="Courier New" panose="02070309020205020404" pitchFamily="49" charset="0"/>
                <a:cs typeface="Courier New" panose="02070309020205020404" pitchFamily="49" charset="0"/>
              </a:rPr>
              <a:t>0.8")]</a:t>
            </a:r>
          </a:p>
          <a:p>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model.levers</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RealLever</a:t>
            </a:r>
            <a:r>
              <a:rPr lang="en-US" sz="1200" dirty="0" smtClean="0">
                <a:latin typeface="Courier New" panose="02070309020205020404" pitchFamily="49" charset="0"/>
                <a:cs typeface="Courier New" panose="02070309020205020404" pitchFamily="49" charset="0"/>
              </a:rPr>
              <a:t>("</a:t>
            </a:r>
            <a:r>
              <a:rPr lang="en-US" sz="1200" dirty="0" err="1">
                <a:solidFill>
                  <a:srgbClr val="00B050"/>
                </a:solidFill>
                <a:latin typeface="Courier New" panose="02070309020205020404" pitchFamily="49" charset="0"/>
                <a:cs typeface="Courier New" panose="02070309020205020404" pitchFamily="49" charset="0"/>
              </a:rPr>
              <a:t>array_of_levers</a:t>
            </a:r>
            <a:r>
              <a:rPr lang="en-US" sz="1200" dirty="0" smtClean="0">
                <a:latin typeface="Courier New" panose="02070309020205020404" pitchFamily="49" charset="0"/>
                <a:cs typeface="Courier New" panose="02070309020205020404" pitchFamily="49" charset="0"/>
              </a:rPr>
              <a:t>", </a:t>
            </a:r>
            <a:r>
              <a:rPr lang="en-US" sz="1200" dirty="0">
                <a:solidFill>
                  <a:srgbClr val="FF0000"/>
                </a:solidFill>
                <a:latin typeface="Courier New" panose="02070309020205020404" pitchFamily="49" charset="0"/>
                <a:cs typeface="Courier New" panose="02070309020205020404" pitchFamily="49" charset="0"/>
              </a:rPr>
              <a:t>0.0</a:t>
            </a:r>
            <a:r>
              <a:rPr lang="en-US" sz="1200" dirty="0">
                <a:latin typeface="Courier New" panose="02070309020205020404" pitchFamily="49" charset="0"/>
                <a:cs typeface="Courier New" panose="02070309020205020404" pitchFamily="49" charset="0"/>
              </a:rPr>
              <a:t>, </a:t>
            </a:r>
            <a:r>
              <a:rPr lang="en-US" sz="1200" dirty="0">
                <a:solidFill>
                  <a:srgbClr val="FF0000"/>
                </a:solidFill>
                <a:latin typeface="Courier New" panose="02070309020205020404" pitchFamily="49" charset="0"/>
                <a:cs typeface="Courier New" panose="02070309020205020404" pitchFamily="49" charset="0"/>
              </a:rPr>
              <a:t>0.1</a:t>
            </a:r>
            <a:r>
              <a:rPr lang="en-US" sz="1200" dirty="0">
                <a:latin typeface="Courier New" panose="02070309020205020404" pitchFamily="49" charset="0"/>
                <a:cs typeface="Courier New" panose="02070309020205020404" pitchFamily="49" charset="0"/>
              </a:rPr>
              <a:t>, length=</a:t>
            </a:r>
            <a:r>
              <a:rPr lang="en-US" sz="1200" dirty="0">
                <a:solidFill>
                  <a:srgbClr val="FF0000"/>
                </a:solidFill>
                <a:latin typeface="Courier New" panose="02070309020205020404" pitchFamily="49" charset="0"/>
                <a:cs typeface="Courier New" panose="02070309020205020404" pitchFamily="49" charset="0"/>
              </a:rPr>
              <a:t>100</a:t>
            </a:r>
            <a:r>
              <a:rPr lang="en-US" sz="1200" dirty="0" smtClean="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model.uncertainties</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UniformUncertainty</a:t>
            </a:r>
            <a:r>
              <a:rPr lang="en-US" sz="1200" dirty="0" smtClean="0">
                <a:latin typeface="Courier New" panose="02070309020205020404" pitchFamily="49" charset="0"/>
                <a:cs typeface="Courier New" panose="02070309020205020404" pitchFamily="49" charset="0"/>
              </a:rPr>
              <a:t>("</a:t>
            </a:r>
            <a:r>
              <a:rPr lang="en-US" sz="1200" dirty="0" smtClean="0">
                <a:solidFill>
                  <a:srgbClr val="00B050"/>
                </a:solidFill>
                <a:latin typeface="Courier New" panose="02070309020205020404" pitchFamily="49" charset="0"/>
                <a:cs typeface="Courier New" panose="02070309020205020404" pitchFamily="49" charset="0"/>
              </a:rPr>
              <a:t>parameter_name1</a:t>
            </a:r>
            <a:r>
              <a:rPr lang="en-US" sz="1200" dirty="0" smtClean="0">
                <a:latin typeface="Courier New" panose="02070309020205020404" pitchFamily="49" charset="0"/>
                <a:cs typeface="Courier New" panose="02070309020205020404" pitchFamily="49" charset="0"/>
              </a:rPr>
              <a:t>", </a:t>
            </a:r>
            <a:r>
              <a:rPr lang="en-US" sz="1200" dirty="0" smtClean="0">
                <a:solidFill>
                  <a:srgbClr val="FF0000"/>
                </a:solidFill>
                <a:latin typeface="Courier New" panose="02070309020205020404" pitchFamily="49" charset="0"/>
                <a:cs typeface="Courier New" panose="02070309020205020404" pitchFamily="49" charset="0"/>
              </a:rPr>
              <a:t>0.0</a:t>
            </a:r>
            <a:r>
              <a:rPr lang="en-US" sz="1200" dirty="0" smtClean="0">
                <a:latin typeface="Courier New" panose="02070309020205020404" pitchFamily="49" charset="0"/>
                <a:cs typeface="Courier New" panose="02070309020205020404" pitchFamily="49" charset="0"/>
              </a:rPr>
              <a:t>, </a:t>
            </a:r>
            <a:r>
              <a:rPr lang="en-US" sz="1200" dirty="0" smtClean="0">
                <a:solidFill>
                  <a:srgbClr val="FF0000"/>
                </a:solidFill>
                <a:latin typeface="Courier New" panose="02070309020205020404" pitchFamily="49" charset="0"/>
                <a:cs typeface="Courier New" panose="02070309020205020404" pitchFamily="49" charset="0"/>
              </a:rPr>
              <a:t>5.00</a:t>
            </a:r>
            <a:r>
              <a:rPr lang="en-US" sz="1200" dirty="0" smtClean="0">
                <a:latin typeface="Courier New" panose="02070309020205020404" pitchFamily="49" charset="0"/>
                <a:cs typeface="Courier New" panose="02070309020205020404" pitchFamily="49" charset="0"/>
              </a:rPr>
              <a:t>),</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UniformUncertainty</a:t>
            </a:r>
            <a:r>
              <a:rPr lang="en-US" sz="1200" dirty="0" smtClean="0">
                <a:latin typeface="Courier New" panose="02070309020205020404" pitchFamily="49" charset="0"/>
                <a:cs typeface="Courier New" panose="02070309020205020404" pitchFamily="49" charset="0"/>
              </a:rPr>
              <a:t>("</a:t>
            </a:r>
            <a:r>
              <a:rPr lang="en-US" sz="1200" dirty="0" smtClean="0">
                <a:solidFill>
                  <a:srgbClr val="00B050"/>
                </a:solidFill>
                <a:latin typeface="Courier New" panose="02070309020205020404" pitchFamily="49" charset="0"/>
                <a:cs typeface="Courier New" panose="02070309020205020404" pitchFamily="49" charset="0"/>
              </a:rPr>
              <a:t>parameter_name2</a:t>
            </a:r>
            <a:r>
              <a:rPr lang="en-US" sz="1200" dirty="0" smtClean="0">
                <a:latin typeface="Courier New" panose="02070309020205020404" pitchFamily="49" charset="0"/>
                <a:cs typeface="Courier New" panose="02070309020205020404" pitchFamily="49" charset="0"/>
              </a:rPr>
              <a:t>", </a:t>
            </a:r>
            <a:r>
              <a:rPr lang="en-US" sz="1200" dirty="0">
                <a:solidFill>
                  <a:srgbClr val="FF0000"/>
                </a:solidFill>
                <a:latin typeface="Courier New" panose="02070309020205020404" pitchFamily="49" charset="0"/>
                <a:cs typeface="Courier New" panose="02070309020205020404" pitchFamily="49" charset="0"/>
              </a:rPr>
              <a:t>2.0</a:t>
            </a:r>
            <a:r>
              <a:rPr lang="en-US" sz="1200" dirty="0">
                <a:latin typeface="Courier New" panose="02070309020205020404" pitchFamily="49" charset="0"/>
                <a:cs typeface="Courier New" panose="02070309020205020404" pitchFamily="49" charset="0"/>
              </a:rPr>
              <a:t>, </a:t>
            </a:r>
            <a:r>
              <a:rPr lang="en-US" sz="1200" dirty="0" smtClean="0">
                <a:solidFill>
                  <a:srgbClr val="FF0000"/>
                </a:solidFill>
                <a:latin typeface="Courier New" panose="02070309020205020404" pitchFamily="49" charset="0"/>
                <a:cs typeface="Courier New" panose="02070309020205020404" pitchFamily="49" charset="0"/>
              </a:rPr>
              <a:t>8.5</a:t>
            </a:r>
            <a:r>
              <a:rPr lang="en-US" sz="1200" dirty="0" smtClean="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output = optimize(model, "</a:t>
            </a:r>
            <a:r>
              <a:rPr lang="en-US" sz="1200" dirty="0">
                <a:solidFill>
                  <a:srgbClr val="00B050"/>
                </a:solidFill>
                <a:latin typeface="Courier New" panose="02070309020205020404" pitchFamily="49" charset="0"/>
                <a:cs typeface="Courier New" panose="02070309020205020404" pitchFamily="49" charset="0"/>
              </a:rPr>
              <a:t>NSGAII</a:t>
            </a:r>
            <a:r>
              <a:rPr lang="en-US" sz="1200" dirty="0">
                <a:latin typeface="Courier New" panose="02070309020205020404" pitchFamily="49" charset="0"/>
                <a:cs typeface="Courier New" panose="02070309020205020404" pitchFamily="49" charset="0"/>
              </a:rPr>
              <a:t>", 10000)</a:t>
            </a:r>
            <a:endParaRPr lang="en-US" sz="1200" dirty="0" smtClean="0">
              <a:latin typeface="Courier New" panose="02070309020205020404" pitchFamily="49" charset="0"/>
              <a:cs typeface="Courier New" panose="02070309020205020404" pitchFamily="49" charset="0"/>
            </a:endParaRP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20</a:t>
            </a:fld>
            <a:endParaRPr lang="en-US"/>
          </a:p>
        </p:txBody>
      </p:sp>
      <p:sp>
        <p:nvSpPr>
          <p:cNvPr id="10" name="Rectangle 9"/>
          <p:cNvSpPr/>
          <p:nvPr/>
        </p:nvSpPr>
        <p:spPr>
          <a:xfrm>
            <a:off x="7162800" y="2885471"/>
            <a:ext cx="1638300" cy="523220"/>
          </a:xfrm>
          <a:prstGeom prst="rect">
            <a:avLst/>
          </a:prstGeom>
        </p:spPr>
        <p:txBody>
          <a:bodyPr wrap="square">
            <a:spAutoFit/>
          </a:bodyPr>
          <a:lstStyle/>
          <a:p>
            <a:r>
              <a:rPr lang="en-US" sz="1400" b="1" dirty="0" smtClean="0">
                <a:solidFill>
                  <a:srgbClr val="24292E"/>
                </a:solidFill>
              </a:rPr>
              <a:t>parameters</a:t>
            </a:r>
            <a:r>
              <a:rPr lang="en-US" sz="1400" dirty="0" smtClean="0">
                <a:solidFill>
                  <a:srgbClr val="24292E"/>
                </a:solidFill>
              </a:rPr>
              <a:t> </a:t>
            </a:r>
            <a:r>
              <a:rPr lang="en-US" sz="1400" dirty="0">
                <a:solidFill>
                  <a:srgbClr val="24292E"/>
                </a:solidFill>
              </a:rPr>
              <a:t>of </a:t>
            </a:r>
            <a:r>
              <a:rPr lang="en-US" sz="1400" dirty="0" smtClean="0">
                <a:solidFill>
                  <a:srgbClr val="24292E"/>
                </a:solidFill>
              </a:rPr>
              <a:t>interest</a:t>
            </a:r>
            <a:endParaRPr lang="en-US" sz="1400" dirty="0"/>
          </a:p>
        </p:txBody>
      </p:sp>
      <p:sp>
        <p:nvSpPr>
          <p:cNvPr id="11" name="Rectangle 10"/>
          <p:cNvSpPr/>
          <p:nvPr/>
        </p:nvSpPr>
        <p:spPr>
          <a:xfrm>
            <a:off x="7162800" y="3407716"/>
            <a:ext cx="1970395" cy="523220"/>
          </a:xfrm>
          <a:prstGeom prst="rect">
            <a:avLst/>
          </a:prstGeom>
        </p:spPr>
        <p:txBody>
          <a:bodyPr wrap="square">
            <a:spAutoFit/>
          </a:bodyPr>
          <a:lstStyle/>
          <a:p>
            <a:r>
              <a:rPr lang="en-US" sz="1400" b="1" dirty="0">
                <a:solidFill>
                  <a:srgbClr val="24292E"/>
                </a:solidFill>
              </a:rPr>
              <a:t>model responses </a:t>
            </a:r>
            <a:r>
              <a:rPr lang="en-US" sz="1400" dirty="0">
                <a:solidFill>
                  <a:srgbClr val="24292E"/>
                </a:solidFill>
              </a:rPr>
              <a:t>or outputs</a:t>
            </a:r>
            <a:endParaRPr lang="en-US" sz="1400" dirty="0"/>
          </a:p>
        </p:txBody>
      </p:sp>
      <p:sp>
        <p:nvSpPr>
          <p:cNvPr id="12" name="Rectangle 11"/>
          <p:cNvSpPr/>
          <p:nvPr/>
        </p:nvSpPr>
        <p:spPr>
          <a:xfrm>
            <a:off x="7162800" y="3977497"/>
            <a:ext cx="1970395" cy="523220"/>
          </a:xfrm>
          <a:prstGeom prst="rect">
            <a:avLst/>
          </a:prstGeom>
        </p:spPr>
        <p:txBody>
          <a:bodyPr wrap="square">
            <a:spAutoFit/>
          </a:bodyPr>
          <a:lstStyle/>
          <a:p>
            <a:r>
              <a:rPr lang="en-US" sz="1400" b="1" dirty="0">
                <a:solidFill>
                  <a:srgbClr val="24292E"/>
                </a:solidFill>
              </a:rPr>
              <a:t>constraints</a:t>
            </a:r>
            <a:r>
              <a:rPr lang="en-US" sz="1400" dirty="0">
                <a:solidFill>
                  <a:srgbClr val="24292E"/>
                </a:solidFill>
              </a:rPr>
              <a:t> that must be satisfied</a:t>
            </a:r>
            <a:endParaRPr lang="en-US" sz="1400" dirty="0"/>
          </a:p>
        </p:txBody>
      </p:sp>
      <p:sp>
        <p:nvSpPr>
          <p:cNvPr id="13" name="Rectangle 12"/>
          <p:cNvSpPr/>
          <p:nvPr/>
        </p:nvSpPr>
        <p:spPr>
          <a:xfrm>
            <a:off x="7162800" y="4547278"/>
            <a:ext cx="1970395" cy="523220"/>
          </a:xfrm>
          <a:prstGeom prst="rect">
            <a:avLst/>
          </a:prstGeom>
        </p:spPr>
        <p:txBody>
          <a:bodyPr wrap="square">
            <a:spAutoFit/>
          </a:bodyPr>
          <a:lstStyle/>
          <a:p>
            <a:r>
              <a:rPr lang="en-US" sz="1400" dirty="0">
                <a:solidFill>
                  <a:srgbClr val="24292E"/>
                </a:solidFill>
              </a:rPr>
              <a:t>parameters </a:t>
            </a:r>
            <a:r>
              <a:rPr lang="en-US" sz="1400" dirty="0" smtClean="0">
                <a:solidFill>
                  <a:srgbClr val="24292E"/>
                </a:solidFill>
              </a:rPr>
              <a:t>we </a:t>
            </a:r>
            <a:r>
              <a:rPr lang="en-US" sz="1400" dirty="0">
                <a:solidFill>
                  <a:srgbClr val="24292E"/>
                </a:solidFill>
              </a:rPr>
              <a:t>have </a:t>
            </a:r>
            <a:r>
              <a:rPr lang="en-US" sz="1400" dirty="0" smtClean="0">
                <a:solidFill>
                  <a:srgbClr val="24292E"/>
                </a:solidFill>
              </a:rPr>
              <a:t>control over (</a:t>
            </a:r>
            <a:r>
              <a:rPr lang="en-US" sz="1400" b="1" dirty="0" smtClean="0">
                <a:solidFill>
                  <a:srgbClr val="24292E"/>
                </a:solidFill>
              </a:rPr>
              <a:t>levers</a:t>
            </a:r>
            <a:r>
              <a:rPr lang="en-US" sz="1400" dirty="0" smtClean="0">
                <a:solidFill>
                  <a:srgbClr val="24292E"/>
                </a:solidFill>
              </a:rPr>
              <a:t>)</a:t>
            </a:r>
            <a:endParaRPr lang="en-US" sz="1400" dirty="0"/>
          </a:p>
        </p:txBody>
      </p:sp>
      <p:sp>
        <p:nvSpPr>
          <p:cNvPr id="14" name="Rectangle 13"/>
          <p:cNvSpPr/>
          <p:nvPr/>
        </p:nvSpPr>
        <p:spPr>
          <a:xfrm>
            <a:off x="7162800" y="5117059"/>
            <a:ext cx="1970395" cy="954107"/>
          </a:xfrm>
          <a:prstGeom prst="rect">
            <a:avLst/>
          </a:prstGeom>
        </p:spPr>
        <p:txBody>
          <a:bodyPr wrap="square">
            <a:spAutoFit/>
          </a:bodyPr>
          <a:lstStyle/>
          <a:p>
            <a:r>
              <a:rPr lang="en-US" sz="1400" dirty="0" smtClean="0">
                <a:solidFill>
                  <a:srgbClr val="24292E"/>
                </a:solidFill>
              </a:rPr>
              <a:t>parameters representing </a:t>
            </a:r>
            <a:r>
              <a:rPr lang="en-US" sz="1400" dirty="0" err="1">
                <a:solidFill>
                  <a:srgbClr val="24292E"/>
                </a:solidFill>
              </a:rPr>
              <a:t>exogeneous</a:t>
            </a:r>
            <a:r>
              <a:rPr lang="en-US" sz="1400" dirty="0">
                <a:solidFill>
                  <a:srgbClr val="24292E"/>
                </a:solidFill>
              </a:rPr>
              <a:t> </a:t>
            </a:r>
            <a:r>
              <a:rPr lang="en-US" sz="1400" b="1" dirty="0">
                <a:solidFill>
                  <a:srgbClr val="24292E"/>
                </a:solidFill>
              </a:rPr>
              <a:t>uncertainties</a:t>
            </a:r>
            <a:endParaRPr lang="en-US" sz="1400" b="1" dirty="0"/>
          </a:p>
        </p:txBody>
      </p:sp>
      <p:cxnSp>
        <p:nvCxnSpPr>
          <p:cNvPr id="16" name="Straight Arrow Connector 15"/>
          <p:cNvCxnSpPr/>
          <p:nvPr/>
        </p:nvCxnSpPr>
        <p:spPr>
          <a:xfrm flipH="1">
            <a:off x="6858000" y="3124200"/>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6858000" y="3657600"/>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6858000" y="4267200"/>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858000" y="4800600"/>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6858000" y="5334000"/>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7162800" y="1828800"/>
            <a:ext cx="1638300" cy="523220"/>
          </a:xfrm>
          <a:prstGeom prst="rect">
            <a:avLst/>
          </a:prstGeom>
        </p:spPr>
        <p:txBody>
          <a:bodyPr wrap="square">
            <a:spAutoFit/>
          </a:bodyPr>
          <a:lstStyle/>
          <a:p>
            <a:r>
              <a:rPr lang="en-US" sz="1400" b="1" dirty="0" smtClean="0">
                <a:solidFill>
                  <a:srgbClr val="24292E"/>
                </a:solidFill>
              </a:rPr>
              <a:t>system model </a:t>
            </a:r>
            <a:r>
              <a:rPr lang="en-US" sz="1400" dirty="0" smtClean="0">
                <a:solidFill>
                  <a:srgbClr val="24292E"/>
                </a:solidFill>
              </a:rPr>
              <a:t>as a function</a:t>
            </a:r>
            <a:endParaRPr lang="en-US" sz="1400" dirty="0"/>
          </a:p>
        </p:txBody>
      </p:sp>
      <p:cxnSp>
        <p:nvCxnSpPr>
          <p:cNvPr id="22" name="Straight Arrow Connector 21"/>
          <p:cNvCxnSpPr/>
          <p:nvPr/>
        </p:nvCxnSpPr>
        <p:spPr>
          <a:xfrm flipH="1">
            <a:off x="6858000" y="2067529"/>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81800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pPr algn="l"/>
            <a:r>
              <a:rPr lang="en-US" dirty="0" smtClean="0"/>
              <a:t>Model formulation in Rhodium</a:t>
            </a:r>
            <a:br>
              <a:rPr lang="en-US" dirty="0" smtClean="0"/>
            </a:br>
            <a:r>
              <a:rPr lang="en-US" sz="2700" b="1" dirty="0" smtClean="0"/>
              <a:t>1</a:t>
            </a:r>
            <a:r>
              <a:rPr lang="en-US" sz="2700" b="1" dirty="0"/>
              <a:t>. Open loop control (Intertemporal</a:t>
            </a:r>
            <a:r>
              <a:rPr lang="en-US" sz="2700" b="1" dirty="0" smtClean="0"/>
              <a:t>)</a:t>
            </a:r>
            <a:endParaRPr lang="en-US" b="1" dirty="0"/>
          </a:p>
        </p:txBody>
      </p:sp>
      <p:sp>
        <p:nvSpPr>
          <p:cNvPr id="3" name="Content Placeholder 2"/>
          <p:cNvSpPr>
            <a:spLocks noGrp="1"/>
          </p:cNvSpPr>
          <p:nvPr>
            <p:ph idx="1"/>
          </p:nvPr>
        </p:nvSpPr>
        <p:spPr>
          <a:xfrm>
            <a:off x="457200" y="1447800"/>
            <a:ext cx="8229600" cy="4800600"/>
          </a:xfrm>
          <a:solidFill>
            <a:schemeClr val="bg1">
              <a:lumMod val="95000"/>
            </a:schemeClr>
          </a:solidFill>
        </p:spPr>
        <p:txBody>
          <a:bodyPr>
            <a:noAutofit/>
          </a:bodyPr>
          <a:lstStyle/>
          <a:p>
            <a:r>
              <a:rPr lang="en-US" sz="1400" dirty="0">
                <a:latin typeface="Courier New" panose="02070309020205020404" pitchFamily="49" charset="0"/>
                <a:cs typeface="Courier New" panose="02070309020205020404" pitchFamily="49" charset="0"/>
              </a:rPr>
              <a:t>import math</a:t>
            </a:r>
          </a:p>
          <a:p>
            <a:r>
              <a:rPr lang="en-US" sz="1400" dirty="0">
                <a:latin typeface="Courier New" panose="02070309020205020404" pitchFamily="49" charset="0"/>
                <a:cs typeface="Courier New" panose="02070309020205020404" pitchFamily="49" charset="0"/>
              </a:rPr>
              <a:t>import </a:t>
            </a:r>
            <a:r>
              <a:rPr lang="en-US" sz="1400" dirty="0" err="1">
                <a:latin typeface="Courier New" panose="02070309020205020404" pitchFamily="49" charset="0"/>
                <a:cs typeface="Courier New" panose="02070309020205020404" pitchFamily="49" charset="0"/>
              </a:rPr>
              <a:t>numpy</a:t>
            </a:r>
            <a:r>
              <a:rPr lang="en-US" sz="1400" dirty="0">
                <a:latin typeface="Courier New" panose="02070309020205020404" pitchFamily="49" charset="0"/>
                <a:cs typeface="Courier New" panose="02070309020205020404" pitchFamily="49" charset="0"/>
              </a:rPr>
              <a:t> as np</a:t>
            </a:r>
          </a:p>
          <a:p>
            <a:r>
              <a:rPr lang="en-US" sz="1400" dirty="0">
                <a:latin typeface="Courier New" panose="02070309020205020404" pitchFamily="49" charset="0"/>
                <a:cs typeface="Courier New" panose="02070309020205020404" pitchFamily="49" charset="0"/>
              </a:rPr>
              <a:t>import </a:t>
            </a:r>
            <a:r>
              <a:rPr lang="en-US" sz="1400" dirty="0" err="1">
                <a:latin typeface="Courier New" panose="02070309020205020404" pitchFamily="49" charset="0"/>
                <a:cs typeface="Courier New" panose="02070309020205020404" pitchFamily="49" charset="0"/>
              </a:rPr>
              <a:t>matplotlib</a:t>
            </a:r>
            <a:r>
              <a:rPr lang="en-US" sz="1400" dirty="0">
                <a:latin typeface="Courier New" panose="02070309020205020404" pitchFamily="49" charset="0"/>
                <a:cs typeface="Courier New" panose="02070309020205020404" pitchFamily="49" charset="0"/>
              </a:rPr>
              <a:t> as </a:t>
            </a:r>
            <a:r>
              <a:rPr lang="en-US" sz="1400" dirty="0" err="1">
                <a:latin typeface="Courier New" panose="02070309020205020404" pitchFamily="49" charset="0"/>
                <a:cs typeface="Courier New" panose="02070309020205020404" pitchFamily="49" charset="0"/>
              </a:rPr>
              <a:t>mpl</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import </a:t>
            </a:r>
            <a:r>
              <a:rPr lang="en-US" sz="1400" dirty="0" err="1">
                <a:latin typeface="Courier New" panose="02070309020205020404" pitchFamily="49" charset="0"/>
                <a:cs typeface="Courier New" panose="02070309020205020404" pitchFamily="49" charset="0"/>
              </a:rPr>
              <a:t>matplotlib.pyplot</a:t>
            </a:r>
            <a:r>
              <a:rPr lang="en-US" sz="1400" dirty="0">
                <a:latin typeface="Courier New" panose="02070309020205020404" pitchFamily="49" charset="0"/>
                <a:cs typeface="Courier New" panose="02070309020205020404" pitchFamily="49" charset="0"/>
              </a:rPr>
              <a:t> as </a:t>
            </a:r>
            <a:r>
              <a:rPr lang="en-US" sz="1400" dirty="0" err="1">
                <a:latin typeface="Courier New" panose="02070309020205020404" pitchFamily="49" charset="0"/>
                <a:cs typeface="Courier New" panose="02070309020205020404" pitchFamily="49" charset="0"/>
              </a:rPr>
              <a:t>plt</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from </a:t>
            </a:r>
            <a:r>
              <a:rPr lang="en-US" sz="1400" dirty="0" err="1">
                <a:latin typeface="Courier New" panose="02070309020205020404" pitchFamily="49" charset="0"/>
                <a:cs typeface="Courier New" panose="02070309020205020404" pitchFamily="49" charset="0"/>
              </a:rPr>
              <a:t>scipy.optimize</a:t>
            </a:r>
            <a:r>
              <a:rPr lang="en-US" sz="1400" dirty="0">
                <a:latin typeface="Courier New" panose="02070309020205020404" pitchFamily="49" charset="0"/>
                <a:cs typeface="Courier New" panose="02070309020205020404" pitchFamily="49" charset="0"/>
              </a:rPr>
              <a:t> import </a:t>
            </a:r>
            <a:r>
              <a:rPr lang="en-US" sz="1400" dirty="0" err="1">
                <a:latin typeface="Courier New" panose="02070309020205020404" pitchFamily="49" charset="0"/>
                <a:cs typeface="Courier New" panose="02070309020205020404" pitchFamily="49" charset="0"/>
              </a:rPr>
              <a:t>brentq</a:t>
            </a:r>
            <a:r>
              <a:rPr lang="en-US" sz="1400" dirty="0">
                <a:latin typeface="Courier New" panose="02070309020205020404" pitchFamily="49" charset="0"/>
                <a:cs typeface="Courier New" panose="02070309020205020404" pitchFamily="49" charset="0"/>
              </a:rPr>
              <a:t> as root</a:t>
            </a:r>
          </a:p>
          <a:p>
            <a:r>
              <a:rPr lang="en-US" sz="1400" dirty="0">
                <a:latin typeface="Courier New" panose="02070309020205020404" pitchFamily="49" charset="0"/>
                <a:cs typeface="Courier New" panose="02070309020205020404" pitchFamily="49" charset="0"/>
              </a:rPr>
              <a:t>from rhodium import *</a:t>
            </a:r>
          </a:p>
          <a:p>
            <a:endParaRPr lang="en-US" sz="1400" dirty="0">
              <a:latin typeface="Courier New" panose="02070309020205020404" pitchFamily="49" charset="0"/>
              <a:cs typeface="Courier New" panose="02070309020205020404" pitchFamily="49" charset="0"/>
            </a:endParaRPr>
          </a:p>
          <a:p>
            <a:r>
              <a:rPr lang="en-US" sz="1400" dirty="0">
                <a:solidFill>
                  <a:schemeClr val="bg1">
                    <a:lumMod val="65000"/>
                  </a:schemeClr>
                </a:solidFill>
                <a:latin typeface="Courier New" panose="02070309020205020404" pitchFamily="49" charset="0"/>
                <a:cs typeface="Courier New" panose="02070309020205020404" pitchFamily="49" charset="0"/>
              </a:rPr>
              <a:t># Construct the lake problem</a:t>
            </a:r>
          </a:p>
          <a:p>
            <a:r>
              <a:rPr lang="en-US" sz="1400" dirty="0" err="1">
                <a:latin typeface="Courier New" panose="02070309020205020404" pitchFamily="49" charset="0"/>
                <a:cs typeface="Courier New" panose="02070309020205020404" pitchFamily="49" charset="0"/>
              </a:rPr>
              <a:t>def</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lake_problem</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pollution_limit</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b = 0.42,        </a:t>
            </a:r>
            <a:r>
              <a:rPr lang="en-US" sz="1400" dirty="0">
                <a:solidFill>
                  <a:schemeClr val="bg1">
                    <a:lumMod val="65000"/>
                  </a:schemeClr>
                </a:solidFill>
                <a:latin typeface="Courier New" panose="02070309020205020404" pitchFamily="49" charset="0"/>
                <a:cs typeface="Courier New" panose="02070309020205020404" pitchFamily="49" charset="0"/>
              </a:rPr>
              <a:t># decay rate for P in lake (0.42 = irreversible)</a:t>
            </a:r>
          </a:p>
          <a:p>
            <a:r>
              <a:rPr lang="en-US" sz="1400" dirty="0">
                <a:latin typeface="Courier New" panose="02070309020205020404" pitchFamily="49" charset="0"/>
                <a:cs typeface="Courier New" panose="02070309020205020404" pitchFamily="49" charset="0"/>
              </a:rPr>
              <a:t>         q = 2.0,         </a:t>
            </a:r>
            <a:r>
              <a:rPr lang="en-US" sz="1400" dirty="0">
                <a:solidFill>
                  <a:schemeClr val="bg1">
                    <a:lumMod val="65000"/>
                  </a:schemeClr>
                </a:solidFill>
                <a:latin typeface="Courier New" panose="02070309020205020404" pitchFamily="49" charset="0"/>
                <a:cs typeface="Courier New" panose="02070309020205020404" pitchFamily="49" charset="0"/>
              </a:rPr>
              <a:t># recycling exponent</a:t>
            </a:r>
          </a:p>
          <a:p>
            <a:r>
              <a:rPr lang="en-US" sz="1400" dirty="0">
                <a:latin typeface="Courier New" panose="02070309020205020404" pitchFamily="49" charset="0"/>
                <a:cs typeface="Courier New" panose="02070309020205020404" pitchFamily="49" charset="0"/>
              </a:rPr>
              <a:t>         mean = 0.02,     </a:t>
            </a:r>
            <a:r>
              <a:rPr lang="en-US" sz="1400" dirty="0">
                <a:solidFill>
                  <a:schemeClr val="bg1">
                    <a:lumMod val="65000"/>
                  </a:schemeClr>
                </a:solidFill>
                <a:latin typeface="Courier New" panose="02070309020205020404" pitchFamily="49" charset="0"/>
                <a:cs typeface="Courier New" panose="02070309020205020404" pitchFamily="49" charset="0"/>
              </a:rPr>
              <a:t># mean of natural inflows</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stdev</a:t>
            </a:r>
            <a:r>
              <a:rPr lang="en-US" sz="1400" dirty="0">
                <a:latin typeface="Courier New" panose="02070309020205020404" pitchFamily="49" charset="0"/>
                <a:cs typeface="Courier New" panose="02070309020205020404" pitchFamily="49" charset="0"/>
              </a:rPr>
              <a:t> = 0.001,   </a:t>
            </a:r>
            <a:r>
              <a:rPr lang="en-US" sz="1400" dirty="0">
                <a:solidFill>
                  <a:schemeClr val="bg1">
                    <a:lumMod val="65000"/>
                  </a:schemeClr>
                </a:solidFill>
                <a:latin typeface="Courier New" panose="02070309020205020404" pitchFamily="49" charset="0"/>
                <a:cs typeface="Courier New" panose="02070309020205020404" pitchFamily="49" charset="0"/>
              </a:rPr>
              <a:t># standard deviation of natural inflows</a:t>
            </a:r>
          </a:p>
          <a:p>
            <a:r>
              <a:rPr lang="en-US" sz="1400" dirty="0">
                <a:latin typeface="Courier New" panose="02070309020205020404" pitchFamily="49" charset="0"/>
                <a:cs typeface="Courier New" panose="02070309020205020404" pitchFamily="49" charset="0"/>
              </a:rPr>
              <a:t>         alpha = 0.4, </a:t>
            </a:r>
            <a:r>
              <a:rPr lang="en-US" sz="1400" dirty="0" smtClean="0">
                <a:latin typeface="Courier New" panose="02070309020205020404" pitchFamily="49" charset="0"/>
                <a:cs typeface="Courier New" panose="02070309020205020404" pitchFamily="49" charset="0"/>
              </a:rPr>
              <a:t>    </a:t>
            </a:r>
            <a:r>
              <a:rPr lang="en-US" sz="1400" dirty="0" smtClean="0">
                <a:solidFill>
                  <a:schemeClr val="bg1">
                    <a:lumMod val="65000"/>
                  </a:schemeClr>
                </a:solidFill>
                <a:latin typeface="Courier New" panose="02070309020205020404" pitchFamily="49" charset="0"/>
                <a:cs typeface="Courier New" panose="02070309020205020404" pitchFamily="49" charset="0"/>
              </a:rPr>
              <a:t># utility from pollution</a:t>
            </a:r>
          </a:p>
          <a:p>
            <a:r>
              <a:rPr lang="en-US" sz="1400" dirty="0" smtClean="0">
                <a:latin typeface="Courier New" panose="02070309020205020404" pitchFamily="49" charset="0"/>
                <a:cs typeface="Courier New" panose="02070309020205020404" pitchFamily="49" charset="0"/>
              </a:rPr>
              <a:t>         delta = 0.98,    </a:t>
            </a:r>
            <a:r>
              <a:rPr lang="en-US" sz="1400" dirty="0" smtClean="0">
                <a:solidFill>
                  <a:schemeClr val="bg1">
                    <a:lumMod val="65000"/>
                  </a:schemeClr>
                </a:solidFill>
                <a:latin typeface="Courier New" panose="02070309020205020404" pitchFamily="49" charset="0"/>
                <a:cs typeface="Courier New" panose="02070309020205020404" pitchFamily="49" charset="0"/>
              </a:rPr>
              <a:t># future utility discount rate</a:t>
            </a:r>
          </a:p>
          <a:p>
            <a:r>
              <a:rPr lang="en-US" sz="1400" dirty="0" smtClean="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nsamples</a:t>
            </a:r>
            <a:r>
              <a:rPr lang="en-US" sz="1400" dirty="0">
                <a:latin typeface="Courier New" panose="02070309020205020404" pitchFamily="49" charset="0"/>
                <a:cs typeface="Courier New" panose="02070309020205020404" pitchFamily="49" charset="0"/>
              </a:rPr>
              <a:t> = 100): </a:t>
            </a:r>
            <a:r>
              <a:rPr lang="en-US" sz="1400" dirty="0">
                <a:solidFill>
                  <a:schemeClr val="bg1">
                    <a:lumMod val="65000"/>
                  </a:schemeClr>
                </a:solidFill>
                <a:latin typeface="Courier New" panose="02070309020205020404" pitchFamily="49" charset="0"/>
                <a:cs typeface="Courier New" panose="02070309020205020404" pitchFamily="49" charset="0"/>
              </a:rPr>
              <a:t># </a:t>
            </a:r>
            <a:r>
              <a:rPr lang="en-US" sz="1400" dirty="0" err="1">
                <a:solidFill>
                  <a:schemeClr val="bg1">
                    <a:lumMod val="65000"/>
                  </a:schemeClr>
                </a:solidFill>
                <a:latin typeface="Courier New" panose="02070309020205020404" pitchFamily="49" charset="0"/>
                <a:cs typeface="Courier New" panose="02070309020205020404" pitchFamily="49" charset="0"/>
              </a:rPr>
              <a:t>monte</a:t>
            </a:r>
            <a:r>
              <a:rPr lang="en-US" sz="1400" dirty="0">
                <a:solidFill>
                  <a:schemeClr val="bg1">
                    <a:lumMod val="65000"/>
                  </a:schemeClr>
                </a:solidFill>
                <a:latin typeface="Courier New" panose="02070309020205020404" pitchFamily="49" charset="0"/>
                <a:cs typeface="Courier New" panose="02070309020205020404" pitchFamily="49" charset="0"/>
              </a:rPr>
              <a:t> </a:t>
            </a:r>
            <a:r>
              <a:rPr lang="en-US" sz="1400" dirty="0" err="1">
                <a:solidFill>
                  <a:schemeClr val="bg1">
                    <a:lumMod val="65000"/>
                  </a:schemeClr>
                </a:solidFill>
                <a:latin typeface="Courier New" panose="02070309020205020404" pitchFamily="49" charset="0"/>
                <a:cs typeface="Courier New" panose="02070309020205020404" pitchFamily="49" charset="0"/>
              </a:rPr>
              <a:t>carlo</a:t>
            </a:r>
            <a:r>
              <a:rPr lang="en-US" sz="1400" dirty="0">
                <a:solidFill>
                  <a:schemeClr val="bg1">
                    <a:lumMod val="65000"/>
                  </a:schemeClr>
                </a:solidFill>
                <a:latin typeface="Courier New" panose="02070309020205020404" pitchFamily="49" charset="0"/>
                <a:cs typeface="Courier New" panose="02070309020205020404" pitchFamily="49" charset="0"/>
              </a:rPr>
              <a:t> sampling of natural inflows</a:t>
            </a:r>
          </a:p>
          <a:p>
            <a:r>
              <a:rPr lang="en-US" sz="1400" dirty="0" smtClean="0">
                <a:latin typeface="Courier New" panose="02070309020205020404" pitchFamily="49" charset="0"/>
                <a:cs typeface="Courier New" panose="02070309020205020404" pitchFamily="49" charset="0"/>
              </a:rPr>
              <a:t>    </a:t>
            </a:r>
            <a:r>
              <a:rPr lang="en-US" sz="1400" dirty="0" smtClean="0">
                <a:solidFill>
                  <a:schemeClr val="bg1">
                    <a:lumMod val="65000"/>
                  </a:schemeClr>
                </a:solidFill>
                <a:latin typeface="Courier New" panose="02070309020205020404" pitchFamily="49" charset="0"/>
                <a:cs typeface="Courier New" panose="02070309020205020404" pitchFamily="49" charset="0"/>
              </a:rPr>
              <a:t>#Body of function</a:t>
            </a:r>
            <a:endParaRPr lang="en-US" sz="1400" dirty="0">
              <a:solidFill>
                <a:schemeClr val="bg1">
                  <a:lumMod val="65000"/>
                </a:schemeClr>
              </a:solidFill>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return (</a:t>
            </a:r>
            <a:r>
              <a:rPr lang="en-US" sz="1400" dirty="0" err="1">
                <a:latin typeface="Courier New" panose="02070309020205020404" pitchFamily="49" charset="0"/>
                <a:cs typeface="Courier New" panose="02070309020205020404" pitchFamily="49" charset="0"/>
              </a:rPr>
              <a:t>max_P</a:t>
            </a:r>
            <a:r>
              <a:rPr lang="en-US" sz="1400" dirty="0">
                <a:latin typeface="Courier New" panose="02070309020205020404" pitchFamily="49" charset="0"/>
                <a:cs typeface="Courier New" panose="02070309020205020404" pitchFamily="49" charset="0"/>
              </a:rPr>
              <a:t>, utility, inertia, reliability</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21</a:t>
            </a:fld>
            <a:endParaRPr lang="en-US"/>
          </a:p>
        </p:txBody>
      </p:sp>
      <p:sp>
        <p:nvSpPr>
          <p:cNvPr id="7" name="Footer Placeholder 4"/>
          <p:cNvSpPr txBox="1">
            <a:spLocks/>
          </p:cNvSpPr>
          <p:nvPr/>
        </p:nvSpPr>
        <p:spPr>
          <a:xfrm>
            <a:off x="990600" y="6440951"/>
            <a:ext cx="2514600" cy="26464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Script can be found </a:t>
            </a:r>
            <a:r>
              <a:rPr lang="en-US" dirty="0" smtClean="0">
                <a:hlinkClick r:id="rId2"/>
              </a:rPr>
              <a:t>here</a:t>
            </a:r>
            <a:endParaRPr lang="en-US" dirty="0"/>
          </a:p>
        </p:txBody>
      </p:sp>
    </p:spTree>
    <p:extLst>
      <p:ext uri="{BB962C8B-B14F-4D97-AF65-F5344CB8AC3E}">
        <p14:creationId xmlns:p14="http://schemas.microsoft.com/office/powerpoint/2010/main" val="37180093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pPr algn="l"/>
            <a:r>
              <a:rPr lang="en-US" dirty="0" smtClean="0"/>
              <a:t>Model formulation in Rhodium</a:t>
            </a:r>
            <a:br>
              <a:rPr lang="en-US" dirty="0" smtClean="0"/>
            </a:br>
            <a:r>
              <a:rPr lang="en-US" sz="2700" b="1" dirty="0" smtClean="0"/>
              <a:t>1</a:t>
            </a:r>
            <a:r>
              <a:rPr lang="en-US" sz="2700" b="1" dirty="0"/>
              <a:t>. Open loop control (Intertemporal</a:t>
            </a:r>
            <a:r>
              <a:rPr lang="en-US" sz="2700" b="1" dirty="0" smtClean="0"/>
              <a:t>)</a:t>
            </a:r>
            <a:endParaRPr lang="en-US" b="1" dirty="0"/>
          </a:p>
        </p:txBody>
      </p:sp>
      <p:sp>
        <p:nvSpPr>
          <p:cNvPr id="3" name="Content Placeholder 2"/>
          <p:cNvSpPr>
            <a:spLocks noGrp="1"/>
          </p:cNvSpPr>
          <p:nvPr>
            <p:ph idx="1"/>
          </p:nvPr>
        </p:nvSpPr>
        <p:spPr>
          <a:xfrm>
            <a:off x="457200" y="1447800"/>
            <a:ext cx="5638800" cy="4572000"/>
          </a:xfrm>
          <a:solidFill>
            <a:schemeClr val="bg1">
              <a:lumMod val="95000"/>
            </a:schemeClr>
          </a:solidFill>
        </p:spPr>
        <p:txBody>
          <a:bodyPr>
            <a:noAutofit/>
          </a:bodyPr>
          <a:lstStyle/>
          <a:p>
            <a:r>
              <a:rPr lang="en-US" sz="1050" dirty="0">
                <a:latin typeface="Courier New" panose="02070309020205020404" pitchFamily="49" charset="0"/>
                <a:cs typeface="Courier New" panose="02070309020205020404" pitchFamily="49" charset="0"/>
              </a:rPr>
              <a:t>model = Model(</a:t>
            </a:r>
            <a:r>
              <a:rPr lang="en-US" sz="1050" dirty="0" err="1">
                <a:latin typeface="Courier New" panose="02070309020205020404" pitchFamily="49" charset="0"/>
                <a:cs typeface="Courier New" panose="02070309020205020404" pitchFamily="49" charset="0"/>
              </a:rPr>
              <a:t>lake_problem</a:t>
            </a:r>
            <a:r>
              <a:rPr lang="en-US" sz="1050" dirty="0">
                <a:latin typeface="Courier New" panose="02070309020205020404" pitchFamily="49" charset="0"/>
                <a:cs typeface="Courier New" panose="02070309020205020404" pitchFamily="49" charset="0"/>
              </a:rPr>
              <a:t>)</a:t>
            </a:r>
          </a:p>
          <a:p>
            <a:endParaRPr lang="en-US" sz="1050" dirty="0">
              <a:latin typeface="Courier New" panose="02070309020205020404" pitchFamily="49" charset="0"/>
              <a:cs typeface="Courier New" panose="02070309020205020404" pitchFamily="49" charset="0"/>
            </a:endParaRPr>
          </a:p>
          <a:p>
            <a:r>
              <a:rPr lang="en-US" sz="1050" dirty="0" err="1" smtClean="0">
                <a:latin typeface="Courier New" panose="02070309020205020404" pitchFamily="49" charset="0"/>
                <a:cs typeface="Courier New" panose="02070309020205020404" pitchFamily="49" charset="0"/>
              </a:rPr>
              <a:t>model.parameters</a:t>
            </a:r>
            <a:r>
              <a:rPr lang="en-US" sz="1050" dirty="0" smtClean="0">
                <a:latin typeface="Courier New" panose="02070309020205020404" pitchFamily="49" charset="0"/>
                <a:cs typeface="Courier New" panose="02070309020205020404" pitchFamily="49" charset="0"/>
              </a:rPr>
              <a:t> </a:t>
            </a:r>
            <a:r>
              <a:rPr lang="en-US" sz="1050" dirty="0">
                <a:latin typeface="Courier New" panose="02070309020205020404" pitchFamily="49" charset="0"/>
                <a:cs typeface="Courier New" panose="02070309020205020404" pitchFamily="49" charset="0"/>
              </a:rPr>
              <a:t>= [Parameter("</a:t>
            </a:r>
            <a:r>
              <a:rPr lang="en-US" sz="1050" dirty="0" err="1">
                <a:latin typeface="Courier New" panose="02070309020205020404" pitchFamily="49" charset="0"/>
                <a:cs typeface="Courier New" panose="02070309020205020404" pitchFamily="49" charset="0"/>
              </a:rPr>
              <a:t>pollution_limit</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Parameter("b"),</a:t>
            </a:r>
          </a:p>
          <a:p>
            <a:r>
              <a:rPr lang="en-US" sz="1050" dirty="0">
                <a:latin typeface="Courier New" panose="02070309020205020404" pitchFamily="49" charset="0"/>
                <a:cs typeface="Courier New" panose="02070309020205020404" pitchFamily="49" charset="0"/>
              </a:rPr>
              <a:t>                    Parameter("q"),</a:t>
            </a:r>
          </a:p>
          <a:p>
            <a:r>
              <a:rPr lang="en-US" sz="1050" dirty="0">
                <a:latin typeface="Courier New" panose="02070309020205020404" pitchFamily="49" charset="0"/>
                <a:cs typeface="Courier New" panose="02070309020205020404" pitchFamily="49" charset="0"/>
              </a:rPr>
              <a:t>                    Parameter("mean"),</a:t>
            </a:r>
          </a:p>
          <a:p>
            <a:r>
              <a:rPr lang="en-US" sz="1050" dirty="0">
                <a:latin typeface="Courier New" panose="02070309020205020404" pitchFamily="49" charset="0"/>
                <a:cs typeface="Courier New" panose="02070309020205020404" pitchFamily="49" charset="0"/>
              </a:rPr>
              <a:t>                    Parameter("</a:t>
            </a:r>
            <a:r>
              <a:rPr lang="en-US" sz="1050" dirty="0" err="1">
                <a:latin typeface="Courier New" panose="02070309020205020404" pitchFamily="49" charset="0"/>
                <a:cs typeface="Courier New" panose="02070309020205020404" pitchFamily="49" charset="0"/>
              </a:rPr>
              <a:t>stdev</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Parameter("delta")]</a:t>
            </a:r>
          </a:p>
          <a:p>
            <a:endParaRPr lang="en-US" sz="1050" dirty="0">
              <a:latin typeface="Courier New" panose="02070309020205020404" pitchFamily="49" charset="0"/>
              <a:cs typeface="Courier New" panose="02070309020205020404" pitchFamily="49" charset="0"/>
            </a:endParaRPr>
          </a:p>
          <a:p>
            <a:r>
              <a:rPr lang="en-US" sz="1050" dirty="0" err="1" smtClean="0">
                <a:latin typeface="Courier New" panose="02070309020205020404" pitchFamily="49" charset="0"/>
                <a:cs typeface="Courier New" panose="02070309020205020404" pitchFamily="49" charset="0"/>
              </a:rPr>
              <a:t>model.responses</a:t>
            </a:r>
            <a:r>
              <a:rPr lang="en-US" sz="1050" dirty="0" smtClean="0">
                <a:latin typeface="Courier New" panose="02070309020205020404" pitchFamily="49" charset="0"/>
                <a:cs typeface="Courier New" panose="02070309020205020404" pitchFamily="49" charset="0"/>
              </a:rPr>
              <a:t> </a:t>
            </a:r>
            <a:r>
              <a:rPr lang="en-US" sz="1050" dirty="0">
                <a:latin typeface="Courier New" panose="02070309020205020404" pitchFamily="49" charset="0"/>
                <a:cs typeface="Courier New" panose="02070309020205020404" pitchFamily="49" charset="0"/>
              </a:rPr>
              <a:t>= [Response("</a:t>
            </a:r>
            <a:r>
              <a:rPr lang="en-US" sz="1050" dirty="0" err="1">
                <a:latin typeface="Courier New" panose="02070309020205020404" pitchFamily="49" charset="0"/>
                <a:cs typeface="Courier New" panose="02070309020205020404" pitchFamily="49" charset="0"/>
              </a:rPr>
              <a:t>max_P</a:t>
            </a: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Response.MINIMIZE</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Response("utility", </a:t>
            </a:r>
            <a:r>
              <a:rPr lang="en-US" sz="1050" dirty="0" err="1">
                <a:latin typeface="Courier New" panose="02070309020205020404" pitchFamily="49" charset="0"/>
                <a:cs typeface="Courier New" panose="02070309020205020404" pitchFamily="49" charset="0"/>
              </a:rPr>
              <a:t>Response.MAXIMIZE</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Response("inertia", </a:t>
            </a:r>
            <a:r>
              <a:rPr lang="en-US" sz="1050" dirty="0" err="1">
                <a:latin typeface="Courier New" panose="02070309020205020404" pitchFamily="49" charset="0"/>
                <a:cs typeface="Courier New" panose="02070309020205020404" pitchFamily="49" charset="0"/>
              </a:rPr>
              <a:t>Response.MAXIMIZE</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Response("reliability", </a:t>
            </a:r>
            <a:r>
              <a:rPr lang="en-US" sz="1050" dirty="0" err="1">
                <a:latin typeface="Courier New" panose="02070309020205020404" pitchFamily="49" charset="0"/>
                <a:cs typeface="Courier New" panose="02070309020205020404" pitchFamily="49" charset="0"/>
              </a:rPr>
              <a:t>Response.MAXIMIZE</a:t>
            </a:r>
            <a:r>
              <a:rPr lang="en-US" sz="1050" dirty="0">
                <a:latin typeface="Courier New" panose="02070309020205020404" pitchFamily="49" charset="0"/>
                <a:cs typeface="Courier New" panose="02070309020205020404" pitchFamily="49" charset="0"/>
              </a:rPr>
              <a:t>)]</a:t>
            </a:r>
          </a:p>
          <a:p>
            <a:endParaRPr lang="en-US" sz="1050" dirty="0">
              <a:latin typeface="Courier New" panose="02070309020205020404" pitchFamily="49" charset="0"/>
              <a:cs typeface="Courier New" panose="02070309020205020404" pitchFamily="49" charset="0"/>
            </a:endParaRPr>
          </a:p>
          <a:p>
            <a:r>
              <a:rPr lang="en-US" sz="1050" dirty="0" err="1" smtClean="0">
                <a:latin typeface="Courier New" panose="02070309020205020404" pitchFamily="49" charset="0"/>
                <a:cs typeface="Courier New" panose="02070309020205020404" pitchFamily="49" charset="0"/>
              </a:rPr>
              <a:t>model.constraints</a:t>
            </a:r>
            <a:r>
              <a:rPr lang="en-US" sz="1050" dirty="0" smtClean="0">
                <a:latin typeface="Courier New" panose="02070309020205020404" pitchFamily="49" charset="0"/>
                <a:cs typeface="Courier New" panose="02070309020205020404" pitchFamily="49" charset="0"/>
              </a:rPr>
              <a:t> </a:t>
            </a:r>
            <a:r>
              <a:rPr lang="en-US" sz="1050" dirty="0">
                <a:latin typeface="Courier New" panose="02070309020205020404" pitchFamily="49" charset="0"/>
                <a:cs typeface="Courier New" panose="02070309020205020404" pitchFamily="49" charset="0"/>
              </a:rPr>
              <a:t>= [Constraint("reliability &gt;= 0.95")]</a:t>
            </a:r>
          </a:p>
          <a:p>
            <a:endParaRPr lang="en-US" sz="1050" dirty="0">
              <a:latin typeface="Courier New" panose="02070309020205020404" pitchFamily="49" charset="0"/>
              <a:cs typeface="Courier New" panose="02070309020205020404" pitchFamily="49" charset="0"/>
            </a:endParaRPr>
          </a:p>
          <a:p>
            <a:r>
              <a:rPr lang="en-US" sz="1050" dirty="0" err="1" smtClean="0">
                <a:latin typeface="Courier New" panose="02070309020205020404" pitchFamily="49" charset="0"/>
                <a:cs typeface="Courier New" panose="02070309020205020404" pitchFamily="49" charset="0"/>
              </a:rPr>
              <a:t>model.levers</a:t>
            </a:r>
            <a:r>
              <a:rPr lang="en-US" sz="1050" dirty="0" smtClean="0">
                <a:latin typeface="Courier New" panose="02070309020205020404" pitchFamily="49" charset="0"/>
                <a:cs typeface="Courier New" panose="02070309020205020404" pitchFamily="49" charset="0"/>
              </a:rPr>
              <a:t> </a:t>
            </a: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RealLever</a:t>
            </a:r>
            <a:r>
              <a:rPr lang="en-US" sz="1050" dirty="0">
                <a:latin typeface="Courier New" panose="02070309020205020404" pitchFamily="49" charset="0"/>
                <a:cs typeface="Courier New" panose="02070309020205020404" pitchFamily="49" charset="0"/>
              </a:rPr>
              <a:t>("</a:t>
            </a:r>
            <a:r>
              <a:rPr lang="en-US" sz="1050" dirty="0" err="1">
                <a:latin typeface="Courier New" panose="02070309020205020404" pitchFamily="49" charset="0"/>
                <a:cs typeface="Courier New" panose="02070309020205020404" pitchFamily="49" charset="0"/>
              </a:rPr>
              <a:t>pollution_limit</a:t>
            </a:r>
            <a:r>
              <a:rPr lang="en-US" sz="1050" dirty="0">
                <a:latin typeface="Courier New" panose="02070309020205020404" pitchFamily="49" charset="0"/>
                <a:cs typeface="Courier New" panose="02070309020205020404" pitchFamily="49" charset="0"/>
              </a:rPr>
              <a:t>", 0.0, 0.1, length=100)]</a:t>
            </a:r>
          </a:p>
          <a:p>
            <a:endParaRPr lang="en-US" sz="1050" dirty="0">
              <a:latin typeface="Courier New" panose="02070309020205020404" pitchFamily="49" charset="0"/>
              <a:cs typeface="Courier New" panose="02070309020205020404" pitchFamily="49" charset="0"/>
            </a:endParaRPr>
          </a:p>
          <a:p>
            <a:r>
              <a:rPr lang="en-US" sz="1050" dirty="0" err="1" smtClean="0">
                <a:latin typeface="Courier New" panose="02070309020205020404" pitchFamily="49" charset="0"/>
                <a:cs typeface="Courier New" panose="02070309020205020404" pitchFamily="49" charset="0"/>
              </a:rPr>
              <a:t>model.uncertainties</a:t>
            </a:r>
            <a:r>
              <a:rPr lang="en-US" sz="1050" dirty="0" smtClean="0">
                <a:latin typeface="Courier New" panose="02070309020205020404" pitchFamily="49" charset="0"/>
                <a:cs typeface="Courier New" panose="02070309020205020404" pitchFamily="49" charset="0"/>
              </a:rPr>
              <a:t> </a:t>
            </a: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("b", 0.1, 0.45),</a:t>
            </a:r>
          </a:p>
          <a:p>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("q", 2.0, 4.5),</a:t>
            </a:r>
          </a:p>
          <a:p>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("mean", 0.01, 0.05),</a:t>
            </a:r>
          </a:p>
          <a:p>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a:t>
            </a:r>
            <a:r>
              <a:rPr lang="en-US" sz="1050" dirty="0" err="1">
                <a:latin typeface="Courier New" panose="02070309020205020404" pitchFamily="49" charset="0"/>
                <a:cs typeface="Courier New" panose="02070309020205020404" pitchFamily="49" charset="0"/>
              </a:rPr>
              <a:t>stdev</a:t>
            </a:r>
            <a:r>
              <a:rPr lang="en-US" sz="1050" dirty="0">
                <a:latin typeface="Courier New" panose="02070309020205020404" pitchFamily="49" charset="0"/>
                <a:cs typeface="Courier New" panose="02070309020205020404" pitchFamily="49" charset="0"/>
              </a:rPr>
              <a:t>", 0.001, 0.005),</a:t>
            </a:r>
          </a:p>
          <a:p>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("delta", 0.93, 0.99</a:t>
            </a:r>
            <a:r>
              <a:rPr lang="en-US" sz="1050" dirty="0" smtClean="0">
                <a:latin typeface="Courier New" panose="02070309020205020404" pitchFamily="49" charset="0"/>
                <a:cs typeface="Courier New" panose="02070309020205020404" pitchFamily="49" charset="0"/>
              </a:rPr>
              <a:t>)]</a:t>
            </a:r>
            <a:endParaRPr lang="en-US" sz="1050" dirty="0">
              <a:latin typeface="Courier New" panose="02070309020205020404" pitchFamily="49" charset="0"/>
              <a:cs typeface="Courier New" panose="02070309020205020404" pitchFamily="49" charset="0"/>
            </a:endParaRP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22</a:t>
            </a:fld>
            <a:endParaRPr lang="en-US"/>
          </a:p>
        </p:txBody>
      </p:sp>
      <p:sp>
        <p:nvSpPr>
          <p:cNvPr id="7" name="Footer Placeholder 4"/>
          <p:cNvSpPr txBox="1">
            <a:spLocks/>
          </p:cNvSpPr>
          <p:nvPr/>
        </p:nvSpPr>
        <p:spPr>
          <a:xfrm>
            <a:off x="990600" y="6440951"/>
            <a:ext cx="2514600" cy="26464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Script can be found </a:t>
            </a:r>
            <a:r>
              <a:rPr lang="en-US" dirty="0">
                <a:hlinkClick r:id="rId2"/>
              </a:rPr>
              <a:t>here</a:t>
            </a:r>
            <a:endParaRPr lang="en-US" dirty="0"/>
          </a:p>
        </p:txBody>
      </p:sp>
      <p:sp>
        <p:nvSpPr>
          <p:cNvPr id="8" name="Rectangle 7"/>
          <p:cNvSpPr/>
          <p:nvPr/>
        </p:nvSpPr>
        <p:spPr>
          <a:xfrm>
            <a:off x="6172199" y="2082225"/>
            <a:ext cx="3000375" cy="584775"/>
          </a:xfrm>
          <a:prstGeom prst="rect">
            <a:avLst/>
          </a:prstGeom>
        </p:spPr>
        <p:txBody>
          <a:bodyPr wrap="square">
            <a:spAutoFit/>
          </a:bodyPr>
          <a:lstStyle/>
          <a:p>
            <a:r>
              <a:rPr lang="en-US" sz="1600" dirty="0" smtClean="0">
                <a:cs typeface="Courier New" panose="02070309020205020404" pitchFamily="49" charset="0"/>
              </a:rPr>
              <a:t>Define </a:t>
            </a:r>
            <a:r>
              <a:rPr lang="en-US" sz="1600" dirty="0">
                <a:cs typeface="Courier New" panose="02070309020205020404" pitchFamily="49" charset="0"/>
              </a:rPr>
              <a:t>all parameters to the model that we will be studying</a:t>
            </a:r>
          </a:p>
        </p:txBody>
      </p:sp>
      <p:sp>
        <p:nvSpPr>
          <p:cNvPr id="9" name="Rectangle 8"/>
          <p:cNvSpPr/>
          <p:nvPr/>
        </p:nvSpPr>
        <p:spPr>
          <a:xfrm>
            <a:off x="6172199" y="3319046"/>
            <a:ext cx="3000375" cy="338554"/>
          </a:xfrm>
          <a:prstGeom prst="rect">
            <a:avLst/>
          </a:prstGeom>
        </p:spPr>
        <p:txBody>
          <a:bodyPr wrap="square">
            <a:spAutoFit/>
          </a:bodyPr>
          <a:lstStyle/>
          <a:p>
            <a:r>
              <a:rPr lang="en-US" sz="1600" dirty="0">
                <a:cs typeface="Courier New" panose="02070309020205020404" pitchFamily="49" charset="0"/>
              </a:rPr>
              <a:t>Define the model outputs</a:t>
            </a:r>
          </a:p>
        </p:txBody>
      </p:sp>
      <p:sp>
        <p:nvSpPr>
          <p:cNvPr id="10" name="Rectangle 9"/>
          <p:cNvSpPr/>
          <p:nvPr/>
        </p:nvSpPr>
        <p:spPr>
          <a:xfrm>
            <a:off x="5867400" y="3864873"/>
            <a:ext cx="3305175" cy="584775"/>
          </a:xfrm>
          <a:prstGeom prst="rect">
            <a:avLst/>
          </a:prstGeom>
        </p:spPr>
        <p:txBody>
          <a:bodyPr wrap="square">
            <a:spAutoFit/>
          </a:bodyPr>
          <a:lstStyle/>
          <a:p>
            <a:r>
              <a:rPr lang="en-US" sz="1600" dirty="0">
                <a:cs typeface="Courier New" panose="02070309020205020404" pitchFamily="49" charset="0"/>
              </a:rPr>
              <a:t>Define any constraints (can reference any parameter or </a:t>
            </a:r>
            <a:r>
              <a:rPr lang="en-US" sz="1600" dirty="0" smtClean="0">
                <a:cs typeface="Courier New" panose="02070309020205020404" pitchFamily="49" charset="0"/>
              </a:rPr>
              <a:t>response)</a:t>
            </a:r>
            <a:endParaRPr lang="en-US" sz="1600" dirty="0">
              <a:cs typeface="Courier New" panose="02070309020205020404" pitchFamily="49" charset="0"/>
            </a:endParaRPr>
          </a:p>
        </p:txBody>
      </p:sp>
      <p:sp>
        <p:nvSpPr>
          <p:cNvPr id="11" name="Rectangle 10"/>
          <p:cNvSpPr/>
          <p:nvPr/>
        </p:nvSpPr>
        <p:spPr>
          <a:xfrm>
            <a:off x="6172199" y="4449648"/>
            <a:ext cx="3000375" cy="584775"/>
          </a:xfrm>
          <a:prstGeom prst="rect">
            <a:avLst/>
          </a:prstGeom>
        </p:spPr>
        <p:txBody>
          <a:bodyPr wrap="square">
            <a:spAutoFit/>
          </a:bodyPr>
          <a:lstStyle/>
          <a:p>
            <a:r>
              <a:rPr lang="en-US" sz="1600" dirty="0" smtClean="0">
                <a:cs typeface="Courier New" panose="02070309020205020404" pitchFamily="49" charset="0"/>
              </a:rPr>
              <a:t>Some </a:t>
            </a:r>
            <a:r>
              <a:rPr lang="en-US" sz="1600" dirty="0">
                <a:cs typeface="Courier New" panose="02070309020205020404" pitchFamily="49" charset="0"/>
              </a:rPr>
              <a:t>parameters are levers that we control via our policy</a:t>
            </a:r>
          </a:p>
        </p:txBody>
      </p:sp>
      <p:sp>
        <p:nvSpPr>
          <p:cNvPr id="12" name="Rectangle 11"/>
          <p:cNvSpPr/>
          <p:nvPr/>
        </p:nvSpPr>
        <p:spPr>
          <a:xfrm>
            <a:off x="6172199" y="5164253"/>
            <a:ext cx="3000375" cy="584775"/>
          </a:xfrm>
          <a:prstGeom prst="rect">
            <a:avLst/>
          </a:prstGeom>
        </p:spPr>
        <p:txBody>
          <a:bodyPr wrap="square">
            <a:spAutoFit/>
          </a:bodyPr>
          <a:lstStyle/>
          <a:p>
            <a:r>
              <a:rPr lang="en-US" sz="1600" dirty="0" smtClean="0">
                <a:cs typeface="Courier New" panose="02070309020205020404" pitchFamily="49" charset="0"/>
              </a:rPr>
              <a:t>Some </a:t>
            </a:r>
            <a:r>
              <a:rPr lang="en-US" sz="1600" dirty="0">
                <a:cs typeface="Courier New" panose="02070309020205020404" pitchFamily="49" charset="0"/>
              </a:rPr>
              <a:t>parameters are </a:t>
            </a:r>
            <a:r>
              <a:rPr lang="en-US" sz="1600" dirty="0" smtClean="0">
                <a:cs typeface="Courier New" panose="02070309020205020404" pitchFamily="49" charset="0"/>
              </a:rPr>
              <a:t>exogenous uncertainties</a:t>
            </a:r>
            <a:endParaRPr lang="en-US" sz="1600" dirty="0">
              <a:cs typeface="Courier New" panose="02070309020205020404" pitchFamily="49" charset="0"/>
            </a:endParaRPr>
          </a:p>
        </p:txBody>
      </p:sp>
      <p:cxnSp>
        <p:nvCxnSpPr>
          <p:cNvPr id="19" name="Straight Arrow Connector 18"/>
          <p:cNvCxnSpPr/>
          <p:nvPr/>
        </p:nvCxnSpPr>
        <p:spPr>
          <a:xfrm flipH="1">
            <a:off x="5943600" y="3481366"/>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5593080" y="4180871"/>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5943600" y="4714271"/>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5943600" y="5400071"/>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5943600" y="2282385"/>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17893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pPr algn="l"/>
            <a:r>
              <a:rPr lang="en-US" dirty="0" smtClean="0"/>
              <a:t>Model formulation in Rhodium</a:t>
            </a:r>
            <a:br>
              <a:rPr lang="en-US" dirty="0" smtClean="0"/>
            </a:br>
            <a:r>
              <a:rPr lang="en-US" sz="2700" b="1" dirty="0" smtClean="0"/>
              <a:t>1</a:t>
            </a:r>
            <a:r>
              <a:rPr lang="en-US" sz="2700" b="1" dirty="0"/>
              <a:t>. Open loop control (Intertemporal</a:t>
            </a:r>
            <a:r>
              <a:rPr lang="en-US" sz="2700" b="1" dirty="0" smtClean="0"/>
              <a:t>)</a:t>
            </a:r>
            <a:endParaRPr lang="en-US" b="1" dirty="0"/>
          </a:p>
        </p:txBody>
      </p:sp>
      <p:sp>
        <p:nvSpPr>
          <p:cNvPr id="3" name="Content Placeholder 2"/>
          <p:cNvSpPr>
            <a:spLocks noGrp="1"/>
          </p:cNvSpPr>
          <p:nvPr>
            <p:ph idx="1"/>
          </p:nvPr>
        </p:nvSpPr>
        <p:spPr>
          <a:xfrm>
            <a:off x="485775" y="2259561"/>
            <a:ext cx="8216265" cy="1141638"/>
          </a:xfrm>
          <a:solidFill>
            <a:schemeClr val="bg1">
              <a:lumMod val="95000"/>
            </a:schemeClr>
          </a:solidFill>
        </p:spPr>
        <p:txBody>
          <a:bodyPr>
            <a:noAutofit/>
          </a:bodyPr>
          <a:lstStyle/>
          <a:p>
            <a:r>
              <a:rPr lang="en-US" sz="1800" dirty="0" err="1" smtClean="0">
                <a:latin typeface="Courier New" panose="02070309020205020404" pitchFamily="49" charset="0"/>
                <a:cs typeface="Courier New" panose="02070309020205020404" pitchFamily="49" charset="0"/>
              </a:rPr>
              <a:t>setup_cache</a:t>
            </a:r>
            <a:r>
              <a:rPr lang="en-US" sz="1800" dirty="0" smtClean="0">
                <a:latin typeface="Courier New" panose="02070309020205020404" pitchFamily="49" charset="0"/>
                <a:cs typeface="Courier New" panose="02070309020205020404" pitchFamily="49" charset="0"/>
              </a:rPr>
              <a:t>(file</a:t>
            </a:r>
            <a:r>
              <a:rPr lang="en-US" sz="1800" dirty="0">
                <a:latin typeface="Courier New" panose="02070309020205020404" pitchFamily="49" charset="0"/>
                <a:cs typeface="Courier New" panose="02070309020205020404" pitchFamily="49" charset="0"/>
              </a:rPr>
              <a:t>="</a:t>
            </a:r>
            <a:r>
              <a:rPr lang="en-US" sz="1800" dirty="0" err="1">
                <a:solidFill>
                  <a:srgbClr val="00B050"/>
                </a:solidFill>
                <a:latin typeface="Courier New" panose="02070309020205020404" pitchFamily="49" charset="0"/>
                <a:cs typeface="Courier New" panose="02070309020205020404" pitchFamily="49" charset="0"/>
              </a:rPr>
              <a:t>example.cache</a:t>
            </a:r>
            <a:r>
              <a:rPr lang="en-US" sz="1800" dirty="0">
                <a:latin typeface="Courier New" panose="02070309020205020404" pitchFamily="49" charset="0"/>
                <a:cs typeface="Courier New" panose="02070309020205020404" pitchFamily="49" charset="0"/>
              </a:rPr>
              <a:t>")</a:t>
            </a:r>
          </a:p>
          <a:p>
            <a:r>
              <a:rPr lang="en-US" sz="1800" dirty="0" smtClean="0">
                <a:latin typeface="Courier New" panose="02070309020205020404" pitchFamily="49" charset="0"/>
                <a:cs typeface="Courier New" panose="02070309020205020404" pitchFamily="49" charset="0"/>
              </a:rPr>
              <a:t>output </a:t>
            </a:r>
            <a:r>
              <a:rPr lang="en-US" sz="1800" dirty="0">
                <a:latin typeface="Courier New" panose="02070309020205020404" pitchFamily="49" charset="0"/>
                <a:cs typeface="Courier New" panose="02070309020205020404" pitchFamily="49" charset="0"/>
              </a:rPr>
              <a:t>= cache("</a:t>
            </a:r>
            <a:r>
              <a:rPr lang="en-US" sz="1800" dirty="0">
                <a:solidFill>
                  <a:srgbClr val="00B050"/>
                </a:solidFill>
                <a:latin typeface="Courier New" panose="02070309020205020404" pitchFamily="49" charset="0"/>
                <a:cs typeface="Courier New" panose="02070309020205020404" pitchFamily="49" charset="0"/>
              </a:rPr>
              <a:t>output</a:t>
            </a:r>
            <a:r>
              <a:rPr lang="en-US" sz="1800" dirty="0">
                <a:latin typeface="Courier New" panose="02070309020205020404" pitchFamily="49" charset="0"/>
                <a:cs typeface="Courier New" panose="02070309020205020404" pitchFamily="49" charset="0"/>
              </a:rPr>
              <a:t>", </a:t>
            </a:r>
            <a:r>
              <a:rPr lang="en-US" sz="1800" dirty="0">
                <a:solidFill>
                  <a:srgbClr val="0070C0"/>
                </a:solidFill>
                <a:latin typeface="Courier New" panose="02070309020205020404" pitchFamily="49" charset="0"/>
                <a:cs typeface="Courier New" panose="02070309020205020404" pitchFamily="49" charset="0"/>
              </a:rPr>
              <a:t>lambda</a:t>
            </a:r>
            <a:r>
              <a:rPr lang="en-US" sz="1800" dirty="0">
                <a:latin typeface="Courier New" panose="02070309020205020404" pitchFamily="49" charset="0"/>
                <a:cs typeface="Courier New" panose="02070309020205020404" pitchFamily="49" charset="0"/>
              </a:rPr>
              <a:t>: optimize(model, "</a:t>
            </a:r>
            <a:r>
              <a:rPr lang="en-US" sz="1800" dirty="0">
                <a:solidFill>
                  <a:srgbClr val="00B050"/>
                </a:solidFill>
                <a:latin typeface="Courier New" panose="02070309020205020404" pitchFamily="49" charset="0"/>
                <a:cs typeface="Courier New" panose="02070309020205020404" pitchFamily="49" charset="0"/>
              </a:rPr>
              <a:t>NSGAII</a:t>
            </a:r>
            <a:r>
              <a:rPr lang="en-US" sz="1800" dirty="0">
                <a:latin typeface="Courier New" panose="02070309020205020404" pitchFamily="49" charset="0"/>
                <a:cs typeface="Courier New" panose="02070309020205020404" pitchFamily="49" charset="0"/>
              </a:rPr>
              <a:t>", </a:t>
            </a:r>
            <a:r>
              <a:rPr lang="en-US" sz="1800" dirty="0">
                <a:solidFill>
                  <a:srgbClr val="FF0000"/>
                </a:solidFill>
                <a:latin typeface="Courier New" panose="02070309020205020404" pitchFamily="49" charset="0"/>
                <a:cs typeface="Courier New" panose="02070309020205020404" pitchFamily="49" charset="0"/>
              </a:rPr>
              <a:t>10000</a:t>
            </a:r>
            <a:r>
              <a:rPr lang="en-US" sz="1800" dirty="0" smtClean="0">
                <a:latin typeface="Courier New" panose="02070309020205020404" pitchFamily="49" charset="0"/>
                <a:cs typeface="Courier New" panose="02070309020205020404" pitchFamily="49" charset="0"/>
              </a:rPr>
              <a:t>))</a:t>
            </a:r>
          </a:p>
          <a:p>
            <a:endParaRPr lang="en-US" sz="1800" dirty="0">
              <a:latin typeface="Courier New" panose="02070309020205020404" pitchFamily="49" charset="0"/>
              <a:cs typeface="Courier New" panose="02070309020205020404" pitchFamily="49" charset="0"/>
            </a:endParaRPr>
          </a:p>
          <a:p>
            <a:endParaRPr lang="en-US" sz="1800" dirty="0" smtClean="0">
              <a:latin typeface="Courier New" panose="02070309020205020404" pitchFamily="49" charset="0"/>
              <a:cs typeface="Courier New" panose="02070309020205020404" pitchFamily="49" charset="0"/>
            </a:endParaRPr>
          </a:p>
          <a:p>
            <a:endParaRPr lang="en-US" sz="1800" dirty="0">
              <a:latin typeface="Courier New" panose="02070309020205020404" pitchFamily="49" charset="0"/>
              <a:cs typeface="Courier New" panose="02070309020205020404" pitchFamily="49" charset="0"/>
            </a:endParaRP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23</a:t>
            </a:fld>
            <a:endParaRPr lang="en-US"/>
          </a:p>
        </p:txBody>
      </p:sp>
      <p:sp>
        <p:nvSpPr>
          <p:cNvPr id="7" name="Footer Placeholder 4"/>
          <p:cNvSpPr txBox="1">
            <a:spLocks/>
          </p:cNvSpPr>
          <p:nvPr/>
        </p:nvSpPr>
        <p:spPr>
          <a:xfrm>
            <a:off x="990600" y="6440951"/>
            <a:ext cx="2514600" cy="26464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Script can be found </a:t>
            </a:r>
            <a:r>
              <a:rPr lang="en-US" dirty="0">
                <a:hlinkClick r:id="rId2"/>
              </a:rPr>
              <a:t>here</a:t>
            </a:r>
            <a:endParaRPr lang="en-US" dirty="0"/>
          </a:p>
        </p:txBody>
      </p:sp>
      <p:sp>
        <p:nvSpPr>
          <p:cNvPr id="8" name="Rectangle 7"/>
          <p:cNvSpPr/>
          <p:nvPr/>
        </p:nvSpPr>
        <p:spPr>
          <a:xfrm>
            <a:off x="504825" y="3382089"/>
            <a:ext cx="6734175" cy="400110"/>
          </a:xfrm>
          <a:prstGeom prst="rect">
            <a:avLst/>
          </a:prstGeom>
        </p:spPr>
        <p:txBody>
          <a:bodyPr wrap="square">
            <a:spAutoFit/>
          </a:bodyPr>
          <a:lstStyle/>
          <a:p>
            <a:r>
              <a:rPr lang="en-US" sz="2000" dirty="0" smtClean="0">
                <a:cs typeface="Courier New" panose="02070309020205020404" pitchFamily="49" charset="0"/>
              </a:rPr>
              <a:t>Without using the cache, execute with simply:</a:t>
            </a:r>
            <a:endParaRPr lang="en-US" sz="2000" dirty="0">
              <a:cs typeface="Courier New" panose="02070309020205020404" pitchFamily="49" charset="0"/>
            </a:endParaRPr>
          </a:p>
        </p:txBody>
      </p:sp>
      <p:sp>
        <p:nvSpPr>
          <p:cNvPr id="5" name="Rectangle 4"/>
          <p:cNvSpPr/>
          <p:nvPr/>
        </p:nvSpPr>
        <p:spPr>
          <a:xfrm>
            <a:off x="533400" y="3745468"/>
            <a:ext cx="8168640" cy="369332"/>
          </a:xfrm>
          <a:prstGeom prst="rect">
            <a:avLst/>
          </a:prstGeom>
          <a:solidFill>
            <a:schemeClr val="bg1">
              <a:lumMod val="95000"/>
            </a:schemeClr>
          </a:solidFill>
        </p:spPr>
        <p:txBody>
          <a:bodyPr wrap="square">
            <a:spAutoFit/>
          </a:bodyPr>
          <a:lstStyle/>
          <a:p>
            <a:r>
              <a:rPr lang="en-US" dirty="0">
                <a:latin typeface="Courier New" panose="02070309020205020404" pitchFamily="49" charset="0"/>
                <a:cs typeface="Courier New" panose="02070309020205020404" pitchFamily="49" charset="0"/>
              </a:rPr>
              <a:t>output = optimize(model, "</a:t>
            </a:r>
            <a:r>
              <a:rPr lang="en-US" dirty="0">
                <a:solidFill>
                  <a:srgbClr val="00B050"/>
                </a:solidFill>
                <a:latin typeface="Courier New" panose="02070309020205020404" pitchFamily="49" charset="0"/>
                <a:cs typeface="Courier New" panose="02070309020205020404" pitchFamily="49" charset="0"/>
              </a:rPr>
              <a:t>NSGAII</a:t>
            </a:r>
            <a:r>
              <a:rPr lang="en-US" dirty="0">
                <a:latin typeface="Courier New" panose="02070309020205020404" pitchFamily="49" charset="0"/>
                <a:cs typeface="Courier New" panose="02070309020205020404" pitchFamily="49" charset="0"/>
              </a:rPr>
              <a:t>", </a:t>
            </a:r>
            <a:r>
              <a:rPr lang="en-US" dirty="0" smtClean="0">
                <a:solidFill>
                  <a:srgbClr val="FF0000"/>
                </a:solidFill>
                <a:latin typeface="Courier New" panose="02070309020205020404" pitchFamily="49" charset="0"/>
                <a:cs typeface="Courier New" panose="02070309020205020404" pitchFamily="49" charset="0"/>
              </a:rPr>
              <a:t>25000</a:t>
            </a:r>
            <a:r>
              <a:rPr lang="en-US" dirty="0">
                <a:latin typeface="Courier New" panose="02070309020205020404" pitchFamily="49" charset="0"/>
                <a:cs typeface="Courier New" panose="02070309020205020404" pitchFamily="49" charset="0"/>
              </a:rPr>
              <a:t>) </a:t>
            </a:r>
          </a:p>
        </p:txBody>
      </p:sp>
      <p:sp>
        <p:nvSpPr>
          <p:cNvPr id="18" name="Rectangle 17"/>
          <p:cNvSpPr/>
          <p:nvPr/>
        </p:nvSpPr>
        <p:spPr>
          <a:xfrm>
            <a:off x="533400" y="1539120"/>
            <a:ext cx="8168640" cy="707886"/>
          </a:xfrm>
          <a:prstGeom prst="rect">
            <a:avLst/>
          </a:prstGeom>
        </p:spPr>
        <p:txBody>
          <a:bodyPr wrap="square">
            <a:spAutoFit/>
          </a:bodyPr>
          <a:lstStyle/>
          <a:p>
            <a:r>
              <a:rPr lang="en-US" sz="2000" dirty="0" smtClean="0">
                <a:cs typeface="Courier New" panose="02070309020205020404" pitchFamily="49" charset="0"/>
              </a:rPr>
              <a:t>We can use cache to store intermediate results and also reuse them later without having to rerun the optimization</a:t>
            </a:r>
            <a:endParaRPr lang="en-US" sz="2000" dirty="0">
              <a:cs typeface="Courier New" panose="02070309020205020404" pitchFamily="49" charset="0"/>
            </a:endParaRPr>
          </a:p>
        </p:txBody>
      </p:sp>
      <p:sp>
        <p:nvSpPr>
          <p:cNvPr id="25" name="Rectangle 24"/>
          <p:cNvSpPr/>
          <p:nvPr/>
        </p:nvSpPr>
        <p:spPr>
          <a:xfrm>
            <a:off x="447675" y="4111420"/>
            <a:ext cx="6734175" cy="400110"/>
          </a:xfrm>
          <a:prstGeom prst="rect">
            <a:avLst/>
          </a:prstGeom>
        </p:spPr>
        <p:txBody>
          <a:bodyPr wrap="square">
            <a:spAutoFit/>
          </a:bodyPr>
          <a:lstStyle/>
          <a:p>
            <a:r>
              <a:rPr lang="en-US" sz="2000" dirty="0" smtClean="0">
                <a:cs typeface="Courier New" panose="02070309020205020404" pitchFamily="49" charset="0"/>
              </a:rPr>
              <a:t>To store outputs:</a:t>
            </a:r>
            <a:endParaRPr lang="en-US" sz="2000" dirty="0">
              <a:cs typeface="Courier New" panose="02070309020205020404" pitchFamily="49" charset="0"/>
            </a:endParaRPr>
          </a:p>
        </p:txBody>
      </p:sp>
      <p:sp>
        <p:nvSpPr>
          <p:cNvPr id="26" name="Rectangle 25"/>
          <p:cNvSpPr/>
          <p:nvPr/>
        </p:nvSpPr>
        <p:spPr>
          <a:xfrm>
            <a:off x="476250" y="4474799"/>
            <a:ext cx="8168640" cy="369332"/>
          </a:xfrm>
          <a:prstGeom prst="rect">
            <a:avLst/>
          </a:prstGeom>
          <a:solidFill>
            <a:schemeClr val="bg1">
              <a:lumMod val="95000"/>
            </a:schemeClr>
          </a:solidFill>
        </p:spPr>
        <p:txBody>
          <a:bodyPr wrap="square">
            <a:spAutoFit/>
          </a:bodyPr>
          <a:lstStyle/>
          <a:p>
            <a:r>
              <a:rPr lang="en-US" dirty="0" err="1">
                <a:latin typeface="Courier New" panose="02070309020205020404" pitchFamily="49" charset="0"/>
                <a:cs typeface="Courier New" panose="02070309020205020404" pitchFamily="49" charset="0"/>
              </a:rPr>
              <a:t>output.save</a:t>
            </a:r>
            <a:r>
              <a:rPr lang="en-US" dirty="0">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output.csv</a:t>
            </a:r>
            <a:r>
              <a:rPr lang="en-US" dirty="0">
                <a:latin typeface="Courier New" panose="02070309020205020404" pitchFamily="49" charset="0"/>
                <a:cs typeface="Courier New" panose="02070309020205020404" pitchFamily="49" charset="0"/>
              </a:rPr>
              <a:t>") </a:t>
            </a:r>
          </a:p>
        </p:txBody>
      </p:sp>
      <p:sp>
        <p:nvSpPr>
          <p:cNvPr id="27" name="Rectangle 26"/>
          <p:cNvSpPr/>
          <p:nvPr/>
        </p:nvSpPr>
        <p:spPr>
          <a:xfrm>
            <a:off x="447675" y="4857690"/>
            <a:ext cx="6734175" cy="400110"/>
          </a:xfrm>
          <a:prstGeom prst="rect">
            <a:avLst/>
          </a:prstGeom>
        </p:spPr>
        <p:txBody>
          <a:bodyPr wrap="square">
            <a:spAutoFit/>
          </a:bodyPr>
          <a:lstStyle/>
          <a:p>
            <a:r>
              <a:rPr lang="en-US" sz="2000" dirty="0" smtClean="0">
                <a:cs typeface="Courier New" panose="02070309020205020404" pitchFamily="49" charset="0"/>
              </a:rPr>
              <a:t>To store only objectives:</a:t>
            </a:r>
            <a:endParaRPr lang="en-US" sz="2000" dirty="0">
              <a:cs typeface="Courier New" panose="02070309020205020404" pitchFamily="49" charset="0"/>
            </a:endParaRPr>
          </a:p>
        </p:txBody>
      </p:sp>
      <p:sp>
        <p:nvSpPr>
          <p:cNvPr id="28" name="Rectangle 27"/>
          <p:cNvSpPr/>
          <p:nvPr/>
        </p:nvSpPr>
        <p:spPr>
          <a:xfrm>
            <a:off x="476250" y="5221069"/>
            <a:ext cx="8168640" cy="646331"/>
          </a:xfrm>
          <a:prstGeom prst="rect">
            <a:avLst/>
          </a:prstGeom>
          <a:solidFill>
            <a:schemeClr val="bg1">
              <a:lumMod val="95000"/>
            </a:schemeClr>
          </a:solidFill>
        </p:spPr>
        <p:txBody>
          <a:bodyPr wrap="square">
            <a:spAutoFit/>
          </a:bodyPr>
          <a:lstStyle/>
          <a:p>
            <a:r>
              <a:rPr lang="en-US" dirty="0" err="1">
                <a:latin typeface="Courier New" panose="02070309020205020404" pitchFamily="49" charset="0"/>
                <a:cs typeface="Courier New" panose="02070309020205020404" pitchFamily="49" charset="0"/>
              </a:rPr>
              <a:t>output.as_dataframe</a:t>
            </a:r>
            <a:r>
              <a:rPr lang="en-US" dirty="0">
                <a:latin typeface="Courier New" panose="02070309020205020404" pitchFamily="49" charset="0"/>
                <a:cs typeface="Courier New" panose="02070309020205020404" pitchFamily="49" charset="0"/>
              </a:rPr>
              <a:t>()[</a:t>
            </a:r>
            <a:r>
              <a:rPr lang="en-US" dirty="0">
                <a:solidFill>
                  <a:srgbClr val="7030A0"/>
                </a:solidFill>
                <a:latin typeface="Courier New" panose="02070309020205020404" pitchFamily="49" charset="0"/>
                <a:cs typeface="Courier New" panose="02070309020205020404" pitchFamily="49" charset="0"/>
              </a:rPr>
              <a:t>list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model.responses.keys</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to_csv</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en-US" dirty="0" smtClean="0">
                <a:solidFill>
                  <a:srgbClr val="00B050"/>
                </a:solidFill>
                <a:latin typeface="Courier New" panose="02070309020205020404" pitchFamily="49" charset="0"/>
                <a:cs typeface="Courier New" panose="02070309020205020404" pitchFamily="49" charset="0"/>
              </a:rPr>
              <a:t>output_objectives.csv</a:t>
            </a:r>
            <a:r>
              <a:rPr lang="en-US" dirty="0">
                <a:latin typeface="Courier New" panose="02070309020205020404" pitchFamily="49" charset="0"/>
                <a:cs typeface="Courier New" panose="02070309020205020404" pitchFamily="49" charset="0"/>
              </a:rPr>
              <a:t>')</a:t>
            </a:r>
          </a:p>
        </p:txBody>
      </p:sp>
      <p:sp>
        <p:nvSpPr>
          <p:cNvPr id="29" name="Rectangle 28"/>
          <p:cNvSpPr/>
          <p:nvPr/>
        </p:nvSpPr>
        <p:spPr>
          <a:xfrm>
            <a:off x="809625" y="5960758"/>
            <a:ext cx="1019175" cy="400110"/>
          </a:xfrm>
          <a:prstGeom prst="rect">
            <a:avLst/>
          </a:prstGeom>
        </p:spPr>
        <p:txBody>
          <a:bodyPr wrap="square">
            <a:spAutoFit/>
          </a:bodyPr>
          <a:lstStyle/>
          <a:p>
            <a:r>
              <a:rPr lang="en-US" sz="2000" dirty="0" smtClean="0">
                <a:cs typeface="Courier New" panose="02070309020205020404" pitchFamily="49" charset="0"/>
              </a:rPr>
              <a:t>To load:</a:t>
            </a:r>
            <a:endParaRPr lang="en-US" sz="2000" dirty="0">
              <a:cs typeface="Courier New" panose="02070309020205020404" pitchFamily="49" charset="0"/>
            </a:endParaRPr>
          </a:p>
        </p:txBody>
      </p:sp>
      <p:sp>
        <p:nvSpPr>
          <p:cNvPr id="30" name="Rectangle 29"/>
          <p:cNvSpPr/>
          <p:nvPr/>
        </p:nvSpPr>
        <p:spPr>
          <a:xfrm>
            <a:off x="1828800" y="5976147"/>
            <a:ext cx="6816090" cy="369332"/>
          </a:xfrm>
          <a:prstGeom prst="rect">
            <a:avLst/>
          </a:prstGeom>
          <a:solidFill>
            <a:schemeClr val="bg1">
              <a:lumMod val="95000"/>
            </a:schemeClr>
          </a:solidFill>
        </p:spPr>
        <p:txBody>
          <a:bodyPr wrap="square">
            <a:spAutoFit/>
          </a:bodyPr>
          <a:lstStyle/>
          <a:p>
            <a:r>
              <a:rPr lang="en-US" dirty="0">
                <a:latin typeface="Courier New" panose="02070309020205020404" pitchFamily="49" charset="0"/>
                <a:cs typeface="Courier New" panose="02070309020205020404" pitchFamily="49" charset="0"/>
              </a:rPr>
              <a:t>output = </a:t>
            </a:r>
            <a:r>
              <a:rPr lang="en-US" dirty="0" smtClean="0">
                <a:latin typeface="Courier New" panose="02070309020205020404" pitchFamily="49" charset="0"/>
                <a:cs typeface="Courier New" panose="02070309020205020404" pitchFamily="49" charset="0"/>
              </a:rPr>
              <a:t>load</a:t>
            </a:r>
            <a:r>
              <a:rPr lang="en-US" dirty="0">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output.csv</a:t>
            </a:r>
            <a:r>
              <a:rPr lang="en-US" dirty="0">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1</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810140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pPr algn="l"/>
            <a:r>
              <a:rPr lang="en-US" dirty="0" smtClean="0"/>
              <a:t>Model formulation in Rhodium</a:t>
            </a:r>
            <a:br>
              <a:rPr lang="en-US" dirty="0" smtClean="0"/>
            </a:br>
            <a:r>
              <a:rPr lang="en-US" sz="2700" b="1" dirty="0" smtClean="0"/>
              <a:t>2</a:t>
            </a:r>
            <a:r>
              <a:rPr lang="en-US" sz="2700" b="1" dirty="0"/>
              <a:t>. Closed loop control (DPS)</a:t>
            </a:r>
          </a:p>
        </p:txBody>
      </p:sp>
      <p:sp>
        <p:nvSpPr>
          <p:cNvPr id="3" name="Content Placeholder 2"/>
          <p:cNvSpPr>
            <a:spLocks noGrp="1"/>
          </p:cNvSpPr>
          <p:nvPr>
            <p:ph idx="1"/>
          </p:nvPr>
        </p:nvSpPr>
        <p:spPr>
          <a:xfrm>
            <a:off x="476250" y="1295400"/>
            <a:ext cx="8229600" cy="4953000"/>
          </a:xfrm>
          <a:solidFill>
            <a:schemeClr val="bg1">
              <a:lumMod val="95000"/>
            </a:schemeClr>
          </a:solidFill>
        </p:spPr>
        <p:txBody>
          <a:bodyPr>
            <a:noAutofit/>
          </a:bodyPr>
          <a:lstStyle/>
          <a:p>
            <a:r>
              <a:rPr lang="en-US" sz="1400" dirty="0">
                <a:latin typeface="Courier New" panose="02070309020205020404" pitchFamily="49" charset="0"/>
                <a:cs typeface="Courier New" panose="02070309020205020404" pitchFamily="49" charset="0"/>
              </a:rPr>
              <a:t>import math</a:t>
            </a:r>
          </a:p>
          <a:p>
            <a:r>
              <a:rPr lang="en-US" sz="1400" dirty="0">
                <a:latin typeface="Courier New" panose="02070309020205020404" pitchFamily="49" charset="0"/>
                <a:cs typeface="Courier New" panose="02070309020205020404" pitchFamily="49" charset="0"/>
              </a:rPr>
              <a:t>import </a:t>
            </a:r>
            <a:r>
              <a:rPr lang="en-US" sz="1400" dirty="0" err="1">
                <a:latin typeface="Courier New" panose="02070309020205020404" pitchFamily="49" charset="0"/>
                <a:cs typeface="Courier New" panose="02070309020205020404" pitchFamily="49" charset="0"/>
              </a:rPr>
              <a:t>numpy</a:t>
            </a:r>
            <a:r>
              <a:rPr lang="en-US" sz="1400" dirty="0">
                <a:latin typeface="Courier New" panose="02070309020205020404" pitchFamily="49" charset="0"/>
                <a:cs typeface="Courier New" panose="02070309020205020404" pitchFamily="49" charset="0"/>
              </a:rPr>
              <a:t> as np</a:t>
            </a:r>
          </a:p>
          <a:p>
            <a:r>
              <a:rPr lang="en-US" sz="1400" dirty="0">
                <a:latin typeface="Courier New" panose="02070309020205020404" pitchFamily="49" charset="0"/>
                <a:cs typeface="Courier New" panose="02070309020205020404" pitchFamily="49" charset="0"/>
              </a:rPr>
              <a:t>import </a:t>
            </a:r>
            <a:r>
              <a:rPr lang="en-US" sz="1400" dirty="0" err="1">
                <a:latin typeface="Courier New" panose="02070309020205020404" pitchFamily="49" charset="0"/>
                <a:cs typeface="Courier New" panose="02070309020205020404" pitchFamily="49" charset="0"/>
              </a:rPr>
              <a:t>matplotlib</a:t>
            </a:r>
            <a:r>
              <a:rPr lang="en-US" sz="1400" dirty="0">
                <a:latin typeface="Courier New" panose="02070309020205020404" pitchFamily="49" charset="0"/>
                <a:cs typeface="Courier New" panose="02070309020205020404" pitchFamily="49" charset="0"/>
              </a:rPr>
              <a:t> as </a:t>
            </a:r>
            <a:r>
              <a:rPr lang="en-US" sz="1400" dirty="0" err="1">
                <a:latin typeface="Courier New" panose="02070309020205020404" pitchFamily="49" charset="0"/>
                <a:cs typeface="Courier New" panose="02070309020205020404" pitchFamily="49" charset="0"/>
              </a:rPr>
              <a:t>mpl</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import </a:t>
            </a:r>
            <a:r>
              <a:rPr lang="en-US" sz="1400" dirty="0" err="1">
                <a:latin typeface="Courier New" panose="02070309020205020404" pitchFamily="49" charset="0"/>
                <a:cs typeface="Courier New" panose="02070309020205020404" pitchFamily="49" charset="0"/>
              </a:rPr>
              <a:t>matplotlib.pyplot</a:t>
            </a:r>
            <a:r>
              <a:rPr lang="en-US" sz="1400" dirty="0">
                <a:latin typeface="Courier New" panose="02070309020205020404" pitchFamily="49" charset="0"/>
                <a:cs typeface="Courier New" panose="02070309020205020404" pitchFamily="49" charset="0"/>
              </a:rPr>
              <a:t> as </a:t>
            </a:r>
            <a:r>
              <a:rPr lang="en-US" sz="1400" dirty="0" err="1">
                <a:latin typeface="Courier New" panose="02070309020205020404" pitchFamily="49" charset="0"/>
                <a:cs typeface="Courier New" panose="02070309020205020404" pitchFamily="49" charset="0"/>
              </a:rPr>
              <a:t>plt</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from </a:t>
            </a:r>
            <a:r>
              <a:rPr lang="en-US" sz="1400" dirty="0" err="1">
                <a:latin typeface="Courier New" panose="02070309020205020404" pitchFamily="49" charset="0"/>
                <a:cs typeface="Courier New" panose="02070309020205020404" pitchFamily="49" charset="0"/>
              </a:rPr>
              <a:t>scipy.optimize</a:t>
            </a:r>
            <a:r>
              <a:rPr lang="en-US" sz="1400" dirty="0">
                <a:latin typeface="Courier New" panose="02070309020205020404" pitchFamily="49" charset="0"/>
                <a:cs typeface="Courier New" panose="02070309020205020404" pitchFamily="49" charset="0"/>
              </a:rPr>
              <a:t> import </a:t>
            </a:r>
            <a:r>
              <a:rPr lang="en-US" sz="1400" dirty="0" err="1">
                <a:latin typeface="Courier New" panose="02070309020205020404" pitchFamily="49" charset="0"/>
                <a:cs typeface="Courier New" panose="02070309020205020404" pitchFamily="49" charset="0"/>
              </a:rPr>
              <a:t>brentq</a:t>
            </a:r>
            <a:r>
              <a:rPr lang="en-US" sz="1400" dirty="0">
                <a:latin typeface="Courier New" panose="02070309020205020404" pitchFamily="49" charset="0"/>
                <a:cs typeface="Courier New" panose="02070309020205020404" pitchFamily="49" charset="0"/>
              </a:rPr>
              <a:t> as root</a:t>
            </a:r>
          </a:p>
          <a:p>
            <a:r>
              <a:rPr lang="en-US" sz="1400" dirty="0">
                <a:latin typeface="Courier New" panose="02070309020205020404" pitchFamily="49" charset="0"/>
                <a:cs typeface="Courier New" panose="02070309020205020404" pitchFamily="49" charset="0"/>
              </a:rPr>
              <a:t>from rhodium import *</a:t>
            </a:r>
          </a:p>
          <a:p>
            <a:endParaRPr lang="en-US" sz="1400" dirty="0">
              <a:latin typeface="Courier New" panose="02070309020205020404" pitchFamily="49" charset="0"/>
              <a:cs typeface="Courier New" panose="02070309020205020404" pitchFamily="49" charset="0"/>
            </a:endParaRPr>
          </a:p>
          <a:p>
            <a:r>
              <a:rPr lang="en-US" sz="1400" dirty="0">
                <a:solidFill>
                  <a:schemeClr val="bg1">
                    <a:lumMod val="65000"/>
                  </a:schemeClr>
                </a:solidFill>
                <a:latin typeface="Courier New" panose="02070309020205020404" pitchFamily="49" charset="0"/>
                <a:cs typeface="Courier New" panose="02070309020205020404" pitchFamily="49" charset="0"/>
              </a:rPr>
              <a:t># Construct the lake problem</a:t>
            </a:r>
          </a:p>
          <a:p>
            <a:r>
              <a:rPr lang="en-US" sz="1400" dirty="0" err="1">
                <a:latin typeface="Courier New" panose="02070309020205020404" pitchFamily="49" charset="0"/>
                <a:cs typeface="Courier New" panose="02070309020205020404" pitchFamily="49" charset="0"/>
              </a:rPr>
              <a:t>def</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lake_problem_dps</a:t>
            </a:r>
            <a:r>
              <a:rPr lang="en-US" sz="1400" dirty="0">
                <a:latin typeface="Courier New" panose="02070309020205020404" pitchFamily="49" charset="0"/>
                <a:cs typeface="Courier New" panose="02070309020205020404" pitchFamily="49" charset="0"/>
              </a:rPr>
              <a:t>(policy,  </a:t>
            </a:r>
            <a:r>
              <a:rPr lang="en-US" sz="1400" dirty="0">
                <a:solidFill>
                  <a:schemeClr val="bg1">
                    <a:lumMod val="75000"/>
                  </a:schemeClr>
                </a:solidFill>
                <a:latin typeface="Courier New" panose="02070309020205020404" pitchFamily="49" charset="0"/>
                <a:cs typeface="Courier New" panose="02070309020205020404" pitchFamily="49" charset="0"/>
              </a:rPr>
              <a:t># the DPS policy</a:t>
            </a:r>
          </a:p>
          <a:p>
            <a:r>
              <a:rPr lang="en-US" sz="1400" dirty="0">
                <a:latin typeface="Courier New" panose="02070309020205020404" pitchFamily="49" charset="0"/>
                <a:cs typeface="Courier New" panose="02070309020205020404" pitchFamily="49" charset="0"/>
              </a:rPr>
              <a:t>         b = 0.42,        </a:t>
            </a:r>
            <a:r>
              <a:rPr lang="en-US" sz="1400" dirty="0">
                <a:solidFill>
                  <a:schemeClr val="bg1">
                    <a:lumMod val="75000"/>
                  </a:schemeClr>
                </a:solidFill>
                <a:latin typeface="Courier New" panose="02070309020205020404" pitchFamily="49" charset="0"/>
                <a:cs typeface="Courier New" panose="02070309020205020404" pitchFamily="49" charset="0"/>
              </a:rPr>
              <a:t># decay rate for P in lake (0.42 = irreversible)</a:t>
            </a:r>
          </a:p>
          <a:p>
            <a:r>
              <a:rPr lang="en-US" sz="1400" dirty="0">
                <a:latin typeface="Courier New" panose="02070309020205020404" pitchFamily="49" charset="0"/>
                <a:cs typeface="Courier New" panose="02070309020205020404" pitchFamily="49" charset="0"/>
              </a:rPr>
              <a:t>         q = 2.0,         </a:t>
            </a:r>
            <a:r>
              <a:rPr lang="en-US" sz="1400" dirty="0">
                <a:solidFill>
                  <a:schemeClr val="bg1">
                    <a:lumMod val="75000"/>
                  </a:schemeClr>
                </a:solidFill>
                <a:latin typeface="Courier New" panose="02070309020205020404" pitchFamily="49" charset="0"/>
                <a:cs typeface="Courier New" panose="02070309020205020404" pitchFamily="49" charset="0"/>
              </a:rPr>
              <a:t># recycling exponent</a:t>
            </a:r>
          </a:p>
          <a:p>
            <a:r>
              <a:rPr lang="en-US" sz="1400" dirty="0">
                <a:latin typeface="Courier New" panose="02070309020205020404" pitchFamily="49" charset="0"/>
                <a:cs typeface="Courier New" panose="02070309020205020404" pitchFamily="49" charset="0"/>
              </a:rPr>
              <a:t>         mean = 0.02,     </a:t>
            </a:r>
            <a:r>
              <a:rPr lang="en-US" sz="1400" dirty="0">
                <a:solidFill>
                  <a:schemeClr val="bg1">
                    <a:lumMod val="75000"/>
                  </a:schemeClr>
                </a:solidFill>
                <a:latin typeface="Courier New" panose="02070309020205020404" pitchFamily="49" charset="0"/>
                <a:cs typeface="Courier New" panose="02070309020205020404" pitchFamily="49" charset="0"/>
              </a:rPr>
              <a:t># mean of natural inflows</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stdev</a:t>
            </a:r>
            <a:r>
              <a:rPr lang="en-US" sz="1400" dirty="0">
                <a:latin typeface="Courier New" panose="02070309020205020404" pitchFamily="49" charset="0"/>
                <a:cs typeface="Courier New" panose="02070309020205020404" pitchFamily="49" charset="0"/>
              </a:rPr>
              <a:t> = 0.001,   </a:t>
            </a:r>
            <a:r>
              <a:rPr lang="en-US" sz="1400" dirty="0">
                <a:solidFill>
                  <a:schemeClr val="bg1">
                    <a:lumMod val="75000"/>
                  </a:schemeClr>
                </a:solidFill>
                <a:latin typeface="Courier New" panose="02070309020205020404" pitchFamily="49" charset="0"/>
                <a:cs typeface="Courier New" panose="02070309020205020404" pitchFamily="49" charset="0"/>
              </a:rPr>
              <a:t># standard deviation of natural inflows</a:t>
            </a:r>
          </a:p>
          <a:p>
            <a:r>
              <a:rPr lang="en-US" sz="1400" dirty="0">
                <a:latin typeface="Courier New" panose="02070309020205020404" pitchFamily="49" charset="0"/>
                <a:cs typeface="Courier New" panose="02070309020205020404" pitchFamily="49" charset="0"/>
              </a:rPr>
              <a:t>         alpha = 0.4,     </a:t>
            </a:r>
            <a:r>
              <a:rPr lang="en-US" sz="1400" dirty="0">
                <a:solidFill>
                  <a:schemeClr val="bg1">
                    <a:lumMod val="75000"/>
                  </a:schemeClr>
                </a:solidFill>
                <a:latin typeface="Courier New" panose="02070309020205020404" pitchFamily="49" charset="0"/>
                <a:cs typeface="Courier New" panose="02070309020205020404" pitchFamily="49" charset="0"/>
              </a:rPr>
              <a:t># utility from pollution</a:t>
            </a:r>
          </a:p>
          <a:p>
            <a:r>
              <a:rPr lang="en-US" sz="1400" dirty="0">
                <a:latin typeface="Courier New" panose="02070309020205020404" pitchFamily="49" charset="0"/>
                <a:cs typeface="Courier New" panose="02070309020205020404" pitchFamily="49" charset="0"/>
              </a:rPr>
              <a:t>         delta = 0.98,    </a:t>
            </a:r>
            <a:r>
              <a:rPr lang="en-US" sz="1400" dirty="0">
                <a:solidFill>
                  <a:schemeClr val="bg1">
                    <a:lumMod val="75000"/>
                  </a:schemeClr>
                </a:solidFill>
                <a:latin typeface="Courier New" panose="02070309020205020404" pitchFamily="49" charset="0"/>
                <a:cs typeface="Courier New" panose="02070309020205020404" pitchFamily="49" charset="0"/>
              </a:rPr>
              <a:t># future utility discount rate</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nsamples</a:t>
            </a:r>
            <a:r>
              <a:rPr lang="en-US" sz="1400" dirty="0">
                <a:latin typeface="Courier New" panose="02070309020205020404" pitchFamily="49" charset="0"/>
                <a:cs typeface="Courier New" panose="02070309020205020404" pitchFamily="49" charset="0"/>
              </a:rPr>
              <a:t> = 100,  </a:t>
            </a:r>
            <a:r>
              <a:rPr lang="en-US" sz="1400" dirty="0">
                <a:solidFill>
                  <a:schemeClr val="bg1">
                    <a:lumMod val="75000"/>
                  </a:schemeClr>
                </a:solidFill>
                <a:latin typeface="Courier New" panose="02070309020205020404" pitchFamily="49" charset="0"/>
                <a:cs typeface="Courier New" panose="02070309020205020404" pitchFamily="49" charset="0"/>
              </a:rPr>
              <a:t># </a:t>
            </a:r>
            <a:r>
              <a:rPr lang="en-US" sz="1400" dirty="0" err="1">
                <a:solidFill>
                  <a:schemeClr val="bg1">
                    <a:lumMod val="75000"/>
                  </a:schemeClr>
                </a:solidFill>
                <a:latin typeface="Courier New" panose="02070309020205020404" pitchFamily="49" charset="0"/>
                <a:cs typeface="Courier New" panose="02070309020205020404" pitchFamily="49" charset="0"/>
              </a:rPr>
              <a:t>monte</a:t>
            </a:r>
            <a:r>
              <a:rPr lang="en-US" sz="1400" dirty="0">
                <a:solidFill>
                  <a:schemeClr val="bg1">
                    <a:lumMod val="75000"/>
                  </a:schemeClr>
                </a:solidFill>
                <a:latin typeface="Courier New" panose="02070309020205020404" pitchFamily="49" charset="0"/>
                <a:cs typeface="Courier New" panose="02070309020205020404" pitchFamily="49" charset="0"/>
              </a:rPr>
              <a:t> </a:t>
            </a:r>
            <a:r>
              <a:rPr lang="en-US" sz="1400" dirty="0" err="1">
                <a:solidFill>
                  <a:schemeClr val="bg1">
                    <a:lumMod val="75000"/>
                  </a:schemeClr>
                </a:solidFill>
                <a:latin typeface="Courier New" panose="02070309020205020404" pitchFamily="49" charset="0"/>
                <a:cs typeface="Courier New" panose="02070309020205020404" pitchFamily="49" charset="0"/>
              </a:rPr>
              <a:t>carlo</a:t>
            </a:r>
            <a:r>
              <a:rPr lang="en-US" sz="1400" dirty="0">
                <a:solidFill>
                  <a:schemeClr val="bg1">
                    <a:lumMod val="75000"/>
                  </a:schemeClr>
                </a:solidFill>
                <a:latin typeface="Courier New" panose="02070309020205020404" pitchFamily="49" charset="0"/>
                <a:cs typeface="Courier New" panose="02070309020205020404" pitchFamily="49" charset="0"/>
              </a:rPr>
              <a:t> sampling of natural inflows</a:t>
            </a:r>
          </a:p>
          <a:p>
            <a:r>
              <a:rPr lang="en-US" sz="1400" dirty="0">
                <a:latin typeface="Courier New" panose="02070309020205020404" pitchFamily="49" charset="0"/>
                <a:cs typeface="Courier New" panose="02070309020205020404" pitchFamily="49" charset="0"/>
              </a:rPr>
              <a:t>         steps = 100):    </a:t>
            </a:r>
            <a:r>
              <a:rPr lang="en-US" sz="1400" dirty="0">
                <a:solidFill>
                  <a:schemeClr val="bg1">
                    <a:lumMod val="75000"/>
                  </a:schemeClr>
                </a:solidFill>
                <a:latin typeface="Courier New" panose="02070309020205020404" pitchFamily="49" charset="0"/>
                <a:cs typeface="Courier New" panose="02070309020205020404" pitchFamily="49" charset="0"/>
              </a:rPr>
              <a:t># the number of time steps (e.g., days</a:t>
            </a:r>
            <a:r>
              <a:rPr lang="en-US" sz="1400" dirty="0" smtClean="0">
                <a:solidFill>
                  <a:schemeClr val="bg1">
                    <a:lumMod val="75000"/>
                  </a:schemeClr>
                </a:solidFill>
                <a:latin typeface="Courier New" panose="02070309020205020404" pitchFamily="49" charset="0"/>
                <a:cs typeface="Courier New" panose="02070309020205020404" pitchFamily="49" charset="0"/>
              </a:rPr>
              <a:t>)</a:t>
            </a:r>
          </a:p>
          <a:p>
            <a:r>
              <a:rPr lang="en-US" sz="1400" dirty="0" smtClean="0">
                <a:latin typeface="Courier New" panose="02070309020205020404" pitchFamily="49" charset="0"/>
                <a:cs typeface="Courier New" panose="02070309020205020404" pitchFamily="49" charset="0"/>
              </a:rPr>
              <a:t>    </a:t>
            </a:r>
            <a:r>
              <a:rPr lang="en-US" sz="1400" dirty="0" smtClean="0">
                <a:solidFill>
                  <a:schemeClr val="bg1">
                    <a:lumMod val="65000"/>
                  </a:schemeClr>
                </a:solidFill>
                <a:latin typeface="Courier New" panose="02070309020205020404" pitchFamily="49" charset="0"/>
                <a:cs typeface="Courier New" panose="02070309020205020404" pitchFamily="49" charset="0"/>
              </a:rPr>
              <a:t>#Body of function</a:t>
            </a:r>
            <a:endParaRPr lang="en-US" sz="1400" dirty="0">
              <a:solidFill>
                <a:schemeClr val="bg1">
                  <a:lumMod val="65000"/>
                </a:schemeClr>
              </a:solidFill>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return (</a:t>
            </a:r>
            <a:r>
              <a:rPr lang="en-US" sz="1400" dirty="0" err="1">
                <a:latin typeface="Courier New" panose="02070309020205020404" pitchFamily="49" charset="0"/>
                <a:cs typeface="Courier New" panose="02070309020205020404" pitchFamily="49" charset="0"/>
              </a:rPr>
              <a:t>max_P</a:t>
            </a:r>
            <a:r>
              <a:rPr lang="en-US" sz="1400" dirty="0">
                <a:latin typeface="Courier New" panose="02070309020205020404" pitchFamily="49" charset="0"/>
                <a:cs typeface="Courier New" panose="02070309020205020404" pitchFamily="49" charset="0"/>
              </a:rPr>
              <a:t>, utility, inertia, reliability</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24</a:t>
            </a:fld>
            <a:endParaRPr lang="en-US"/>
          </a:p>
        </p:txBody>
      </p:sp>
      <p:sp>
        <p:nvSpPr>
          <p:cNvPr id="7" name="Footer Placeholder 4"/>
          <p:cNvSpPr txBox="1">
            <a:spLocks/>
          </p:cNvSpPr>
          <p:nvPr/>
        </p:nvSpPr>
        <p:spPr>
          <a:xfrm>
            <a:off x="990600" y="6440951"/>
            <a:ext cx="2514600" cy="26464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Script can be found </a:t>
            </a:r>
            <a:r>
              <a:rPr lang="en-US" dirty="0" smtClean="0">
                <a:hlinkClick r:id="rId2"/>
              </a:rPr>
              <a:t>here</a:t>
            </a:r>
            <a:endParaRPr lang="en-US" dirty="0"/>
          </a:p>
        </p:txBody>
      </p:sp>
    </p:spTree>
    <p:extLst>
      <p:ext uri="{BB962C8B-B14F-4D97-AF65-F5344CB8AC3E}">
        <p14:creationId xmlns:p14="http://schemas.microsoft.com/office/powerpoint/2010/main" val="8148840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pPr algn="l"/>
            <a:r>
              <a:rPr lang="en-US" dirty="0"/>
              <a:t>Model formulation in Rhodium</a:t>
            </a:r>
            <a:br>
              <a:rPr lang="en-US" dirty="0"/>
            </a:br>
            <a:r>
              <a:rPr lang="en-US" sz="2700" b="1" dirty="0"/>
              <a:t>2. Closed loop control (DPS)</a:t>
            </a:r>
            <a:endParaRPr lang="en-US" b="1" dirty="0"/>
          </a:p>
        </p:txBody>
      </p:sp>
      <p:sp>
        <p:nvSpPr>
          <p:cNvPr id="3" name="Content Placeholder 2"/>
          <p:cNvSpPr>
            <a:spLocks noGrp="1"/>
          </p:cNvSpPr>
          <p:nvPr>
            <p:ph idx="1"/>
          </p:nvPr>
        </p:nvSpPr>
        <p:spPr>
          <a:xfrm>
            <a:off x="457200" y="1447800"/>
            <a:ext cx="5714998" cy="4800600"/>
          </a:xfrm>
          <a:solidFill>
            <a:schemeClr val="bg1">
              <a:lumMod val="95000"/>
            </a:schemeClr>
          </a:solidFill>
        </p:spPr>
        <p:txBody>
          <a:bodyPr>
            <a:noAutofit/>
          </a:bodyPr>
          <a:lstStyle/>
          <a:p>
            <a:r>
              <a:rPr lang="en-US" sz="1050" dirty="0" err="1">
                <a:latin typeface="Courier New" panose="02070309020205020404" pitchFamily="49" charset="0"/>
                <a:cs typeface="Courier New" panose="02070309020205020404" pitchFamily="49" charset="0"/>
              </a:rPr>
              <a:t>dps_model</a:t>
            </a:r>
            <a:r>
              <a:rPr lang="en-US" sz="1050" dirty="0">
                <a:latin typeface="Courier New" panose="02070309020205020404" pitchFamily="49" charset="0"/>
                <a:cs typeface="Courier New" panose="02070309020205020404" pitchFamily="49" charset="0"/>
              </a:rPr>
              <a:t> = Model(</a:t>
            </a:r>
            <a:r>
              <a:rPr lang="en-US" sz="1050" dirty="0" err="1">
                <a:latin typeface="Courier New" panose="02070309020205020404" pitchFamily="49" charset="0"/>
                <a:cs typeface="Courier New" panose="02070309020205020404" pitchFamily="49" charset="0"/>
              </a:rPr>
              <a:t>lake_problem_dps</a:t>
            </a:r>
            <a:r>
              <a:rPr lang="en-US" sz="1050" dirty="0">
                <a:latin typeface="Courier New" panose="02070309020205020404" pitchFamily="49" charset="0"/>
                <a:cs typeface="Courier New" panose="02070309020205020404" pitchFamily="49" charset="0"/>
              </a:rPr>
              <a:t>)</a:t>
            </a:r>
          </a:p>
          <a:p>
            <a:endParaRPr lang="en-US" sz="1050" dirty="0">
              <a:latin typeface="Courier New" panose="02070309020205020404" pitchFamily="49" charset="0"/>
              <a:cs typeface="Courier New" panose="02070309020205020404" pitchFamily="49" charset="0"/>
            </a:endParaRPr>
          </a:p>
          <a:p>
            <a:r>
              <a:rPr lang="en-US" sz="1050" dirty="0" err="1">
                <a:latin typeface="Courier New" panose="02070309020205020404" pitchFamily="49" charset="0"/>
                <a:cs typeface="Courier New" panose="02070309020205020404" pitchFamily="49" charset="0"/>
              </a:rPr>
              <a:t>dps_model.parameters</a:t>
            </a:r>
            <a:r>
              <a:rPr lang="en-US" sz="1050" dirty="0">
                <a:latin typeface="Courier New" panose="02070309020205020404" pitchFamily="49" charset="0"/>
                <a:cs typeface="Courier New" panose="02070309020205020404" pitchFamily="49" charset="0"/>
              </a:rPr>
              <a:t> = [Parameter("policy"),</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Parameter</a:t>
            </a:r>
            <a:r>
              <a:rPr lang="en-US" sz="1050" dirty="0">
                <a:latin typeface="Courier New" panose="02070309020205020404" pitchFamily="49" charset="0"/>
                <a:cs typeface="Courier New" panose="02070309020205020404" pitchFamily="49" charset="0"/>
              </a:rPr>
              <a:t>("b"),</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Parameter</a:t>
            </a:r>
            <a:r>
              <a:rPr lang="en-US" sz="1050" dirty="0">
                <a:latin typeface="Courier New" panose="02070309020205020404" pitchFamily="49" charset="0"/>
                <a:cs typeface="Courier New" panose="02070309020205020404" pitchFamily="49" charset="0"/>
              </a:rPr>
              <a:t>("q"),</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Parameter</a:t>
            </a:r>
            <a:r>
              <a:rPr lang="en-US" sz="1050" dirty="0">
                <a:latin typeface="Courier New" panose="02070309020205020404" pitchFamily="49" charset="0"/>
                <a:cs typeface="Courier New" panose="02070309020205020404" pitchFamily="49" charset="0"/>
              </a:rPr>
              <a:t>("mean"),</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Parameter</a:t>
            </a:r>
            <a:r>
              <a:rPr lang="en-US" sz="1050" dirty="0">
                <a:latin typeface="Courier New" panose="02070309020205020404" pitchFamily="49" charset="0"/>
                <a:cs typeface="Courier New" panose="02070309020205020404" pitchFamily="49" charset="0"/>
              </a:rPr>
              <a:t>("</a:t>
            </a:r>
            <a:r>
              <a:rPr lang="en-US" sz="1050" dirty="0" err="1">
                <a:latin typeface="Courier New" panose="02070309020205020404" pitchFamily="49" charset="0"/>
                <a:cs typeface="Courier New" panose="02070309020205020404" pitchFamily="49" charset="0"/>
              </a:rPr>
              <a:t>stdev</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Parameter</a:t>
            </a:r>
            <a:r>
              <a:rPr lang="en-US" sz="1050" dirty="0">
                <a:latin typeface="Courier New" panose="02070309020205020404" pitchFamily="49" charset="0"/>
                <a:cs typeface="Courier New" panose="02070309020205020404" pitchFamily="49" charset="0"/>
              </a:rPr>
              <a:t>("delta")]</a:t>
            </a:r>
          </a:p>
          <a:p>
            <a:endParaRPr lang="en-US" sz="1050" dirty="0">
              <a:latin typeface="Courier New" panose="02070309020205020404" pitchFamily="49" charset="0"/>
              <a:cs typeface="Courier New" panose="02070309020205020404" pitchFamily="49" charset="0"/>
            </a:endParaRPr>
          </a:p>
          <a:p>
            <a:r>
              <a:rPr lang="en-US" sz="1050" dirty="0" err="1">
                <a:latin typeface="Courier New" panose="02070309020205020404" pitchFamily="49" charset="0"/>
                <a:cs typeface="Courier New" panose="02070309020205020404" pitchFamily="49" charset="0"/>
              </a:rPr>
              <a:t>dps_model.responses</a:t>
            </a:r>
            <a:r>
              <a:rPr lang="en-US" sz="1050" dirty="0">
                <a:latin typeface="Courier New" panose="02070309020205020404" pitchFamily="49" charset="0"/>
                <a:cs typeface="Courier New" panose="02070309020205020404" pitchFamily="49" charset="0"/>
              </a:rPr>
              <a:t> = [Response("</a:t>
            </a:r>
            <a:r>
              <a:rPr lang="en-US" sz="1050" dirty="0" err="1">
                <a:latin typeface="Courier New" panose="02070309020205020404" pitchFamily="49" charset="0"/>
                <a:cs typeface="Courier New" panose="02070309020205020404" pitchFamily="49" charset="0"/>
              </a:rPr>
              <a:t>max_P</a:t>
            </a: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Response.MINIMIZE</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Response</a:t>
            </a:r>
            <a:r>
              <a:rPr lang="en-US" sz="1050" dirty="0">
                <a:latin typeface="Courier New" panose="02070309020205020404" pitchFamily="49" charset="0"/>
                <a:cs typeface="Courier New" panose="02070309020205020404" pitchFamily="49" charset="0"/>
              </a:rPr>
              <a:t>("utility", </a:t>
            </a:r>
            <a:r>
              <a:rPr lang="en-US" sz="1050" dirty="0" err="1">
                <a:latin typeface="Courier New" panose="02070309020205020404" pitchFamily="49" charset="0"/>
                <a:cs typeface="Courier New" panose="02070309020205020404" pitchFamily="49" charset="0"/>
              </a:rPr>
              <a:t>Response.MAXIMIZE</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Response</a:t>
            </a:r>
            <a:r>
              <a:rPr lang="en-US" sz="1050" dirty="0">
                <a:latin typeface="Courier New" panose="02070309020205020404" pitchFamily="49" charset="0"/>
                <a:cs typeface="Courier New" panose="02070309020205020404" pitchFamily="49" charset="0"/>
              </a:rPr>
              <a:t>("inertia", </a:t>
            </a:r>
            <a:r>
              <a:rPr lang="en-US" sz="1050" dirty="0" err="1">
                <a:latin typeface="Courier New" panose="02070309020205020404" pitchFamily="49" charset="0"/>
                <a:cs typeface="Courier New" panose="02070309020205020404" pitchFamily="49" charset="0"/>
              </a:rPr>
              <a:t>Response.MAXIMIZE</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Response</a:t>
            </a:r>
            <a:r>
              <a:rPr lang="en-US" sz="1050" dirty="0">
                <a:latin typeface="Courier New" panose="02070309020205020404" pitchFamily="49" charset="0"/>
                <a:cs typeface="Courier New" panose="02070309020205020404" pitchFamily="49" charset="0"/>
              </a:rPr>
              <a:t>("reliability", </a:t>
            </a:r>
            <a:r>
              <a:rPr lang="en-US" sz="1050" dirty="0" err="1">
                <a:latin typeface="Courier New" panose="02070309020205020404" pitchFamily="49" charset="0"/>
                <a:cs typeface="Courier New" panose="02070309020205020404" pitchFamily="49" charset="0"/>
              </a:rPr>
              <a:t>Response.MAXIMIZE</a:t>
            </a:r>
            <a:r>
              <a:rPr lang="en-US" sz="1050" dirty="0">
                <a:latin typeface="Courier New" panose="02070309020205020404" pitchFamily="49" charset="0"/>
                <a:cs typeface="Courier New" panose="02070309020205020404" pitchFamily="49" charset="0"/>
              </a:rPr>
              <a:t>)]</a:t>
            </a:r>
          </a:p>
          <a:p>
            <a:endParaRPr lang="en-US" sz="1050" dirty="0">
              <a:latin typeface="Courier New" panose="02070309020205020404" pitchFamily="49" charset="0"/>
              <a:cs typeface="Courier New" panose="02070309020205020404" pitchFamily="49" charset="0"/>
            </a:endParaRPr>
          </a:p>
          <a:p>
            <a:r>
              <a:rPr lang="en-US" sz="1050" dirty="0" err="1">
                <a:latin typeface="Courier New" panose="02070309020205020404" pitchFamily="49" charset="0"/>
                <a:cs typeface="Courier New" panose="02070309020205020404" pitchFamily="49" charset="0"/>
              </a:rPr>
              <a:t>dps_model.constraints</a:t>
            </a:r>
            <a:r>
              <a:rPr lang="en-US" sz="1050" dirty="0">
                <a:latin typeface="Courier New" panose="02070309020205020404" pitchFamily="49" charset="0"/>
                <a:cs typeface="Courier New" panose="02070309020205020404" pitchFamily="49" charset="0"/>
              </a:rPr>
              <a:t> = [Constraint("reliability &gt;= 0.95")]</a:t>
            </a:r>
          </a:p>
          <a:p>
            <a:endParaRPr lang="en-US" sz="1050" dirty="0">
              <a:latin typeface="Courier New" panose="02070309020205020404" pitchFamily="49" charset="0"/>
              <a:cs typeface="Courier New" panose="02070309020205020404" pitchFamily="49" charset="0"/>
            </a:endParaRPr>
          </a:p>
          <a:p>
            <a:r>
              <a:rPr lang="en-US" sz="1050" dirty="0" err="1">
                <a:latin typeface="Courier New" panose="02070309020205020404" pitchFamily="49" charset="0"/>
                <a:cs typeface="Courier New" panose="02070309020205020404" pitchFamily="49" charset="0"/>
              </a:rPr>
              <a:t>dps_model.levers</a:t>
            </a:r>
            <a:r>
              <a:rPr lang="en-US" sz="1050" dirty="0">
                <a:latin typeface="Courier New" panose="02070309020205020404" pitchFamily="49" charset="0"/>
                <a:cs typeface="Courier New" panose="02070309020205020404" pitchFamily="49" charset="0"/>
              </a:rPr>
              <a:t> = [</a:t>
            </a:r>
            <a:r>
              <a:rPr lang="en-US" sz="1050" dirty="0" err="1">
                <a:latin typeface="Courier New" panose="02070309020205020404" pitchFamily="49" charset="0"/>
                <a:cs typeface="Courier New" panose="02070309020205020404" pitchFamily="49" charset="0"/>
              </a:rPr>
              <a:t>CubicDPSLever</a:t>
            </a:r>
            <a:r>
              <a:rPr lang="en-US" sz="1050" dirty="0">
                <a:latin typeface="Courier New" panose="02070309020205020404" pitchFamily="49" charset="0"/>
                <a:cs typeface="Courier New" panose="02070309020205020404" pitchFamily="49" charset="0"/>
              </a:rPr>
              <a:t>("policy", length=3</a:t>
            </a:r>
            <a:r>
              <a:rPr lang="en-US" sz="1050" dirty="0" smtClean="0">
                <a:latin typeface="Courier New" panose="02070309020205020404" pitchFamily="49" charset="0"/>
                <a:cs typeface="Courier New" panose="02070309020205020404" pitchFamily="49" charset="0"/>
              </a:rPr>
              <a:t>)]</a:t>
            </a:r>
          </a:p>
          <a:p>
            <a:endParaRPr lang="en-US" sz="1050" dirty="0">
              <a:latin typeface="Courier New" panose="02070309020205020404" pitchFamily="49" charset="0"/>
              <a:cs typeface="Courier New" panose="02070309020205020404" pitchFamily="49" charset="0"/>
            </a:endParaRPr>
          </a:p>
          <a:p>
            <a:r>
              <a:rPr lang="en-US" sz="1050" dirty="0" err="1">
                <a:latin typeface="Courier New" panose="02070309020205020404" pitchFamily="49" charset="0"/>
                <a:cs typeface="Courier New" panose="02070309020205020404" pitchFamily="49" charset="0"/>
              </a:rPr>
              <a:t>dps_model.uncertainties</a:t>
            </a:r>
            <a:r>
              <a:rPr lang="en-US" sz="1050" dirty="0">
                <a:latin typeface="Courier New" panose="02070309020205020404" pitchFamily="49" charset="0"/>
                <a:cs typeface="Courier New" panose="02070309020205020404" pitchFamily="49" charset="0"/>
              </a:rPr>
              <a:t> = [</a:t>
            </a:r>
            <a:r>
              <a:rPr lang="en-US" sz="1050" dirty="0" err="1">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("b", 0.1, 0.45),</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a:t>
            </a:r>
            <a:r>
              <a:rPr lang="en-US" sz="1050" dirty="0" err="1" smtClean="0">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("q", 2.0, 4.5),</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a:t>
            </a:r>
            <a:r>
              <a:rPr lang="en-US" sz="1050" dirty="0" err="1" smtClean="0">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("mean", 0.01, 0.05),</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a:t>
            </a:r>
            <a:r>
              <a:rPr lang="en-US" sz="1050" dirty="0" err="1" smtClean="0">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a:t>
            </a:r>
            <a:r>
              <a:rPr lang="en-US" sz="1050" dirty="0" err="1">
                <a:latin typeface="Courier New" panose="02070309020205020404" pitchFamily="49" charset="0"/>
                <a:cs typeface="Courier New" panose="02070309020205020404" pitchFamily="49" charset="0"/>
              </a:rPr>
              <a:t>stdev</a:t>
            </a:r>
            <a:r>
              <a:rPr lang="en-US" sz="1050" dirty="0">
                <a:latin typeface="Courier New" panose="02070309020205020404" pitchFamily="49" charset="0"/>
                <a:cs typeface="Courier New" panose="02070309020205020404" pitchFamily="49" charset="0"/>
              </a:rPr>
              <a:t>", 0.001, 0.005),</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a:t>
            </a:r>
            <a:r>
              <a:rPr lang="en-US" sz="1050" dirty="0" err="1" smtClean="0">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("delta", 0.93, 0.99</a:t>
            </a:r>
            <a:r>
              <a:rPr lang="en-US" sz="1050" dirty="0" smtClean="0">
                <a:latin typeface="Courier New" panose="02070309020205020404" pitchFamily="49" charset="0"/>
                <a:cs typeface="Courier New" panose="02070309020205020404" pitchFamily="49" charset="0"/>
              </a:rPr>
              <a:t>)]</a:t>
            </a:r>
            <a:endParaRPr lang="en-US" sz="1050" dirty="0">
              <a:latin typeface="Courier New" panose="02070309020205020404" pitchFamily="49" charset="0"/>
              <a:cs typeface="Courier New" panose="02070309020205020404" pitchFamily="49" charset="0"/>
            </a:endParaRP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a:p>
        </p:txBody>
      </p:sp>
      <p:sp>
        <p:nvSpPr>
          <p:cNvPr id="7" name="Footer Placeholder 4"/>
          <p:cNvSpPr txBox="1">
            <a:spLocks/>
          </p:cNvSpPr>
          <p:nvPr/>
        </p:nvSpPr>
        <p:spPr>
          <a:xfrm>
            <a:off x="990600" y="6440951"/>
            <a:ext cx="2514600" cy="26464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Script can be found </a:t>
            </a:r>
            <a:r>
              <a:rPr lang="en-US" dirty="0">
                <a:hlinkClick r:id="rId2"/>
              </a:rPr>
              <a:t>here</a:t>
            </a:r>
            <a:endParaRPr lang="en-US" dirty="0"/>
          </a:p>
        </p:txBody>
      </p:sp>
      <p:sp>
        <p:nvSpPr>
          <p:cNvPr id="8" name="Rectangle 7"/>
          <p:cNvSpPr/>
          <p:nvPr/>
        </p:nvSpPr>
        <p:spPr>
          <a:xfrm>
            <a:off x="6172199" y="2082225"/>
            <a:ext cx="3000375" cy="584775"/>
          </a:xfrm>
          <a:prstGeom prst="rect">
            <a:avLst/>
          </a:prstGeom>
        </p:spPr>
        <p:txBody>
          <a:bodyPr wrap="square">
            <a:spAutoFit/>
          </a:bodyPr>
          <a:lstStyle/>
          <a:p>
            <a:r>
              <a:rPr lang="en-US" sz="1600" dirty="0" smtClean="0">
                <a:cs typeface="Courier New" panose="02070309020205020404" pitchFamily="49" charset="0"/>
              </a:rPr>
              <a:t>Define </a:t>
            </a:r>
            <a:r>
              <a:rPr lang="en-US" sz="1600" dirty="0">
                <a:cs typeface="Courier New" panose="02070309020205020404" pitchFamily="49" charset="0"/>
              </a:rPr>
              <a:t>all parameters to the model that we will be studying</a:t>
            </a:r>
          </a:p>
        </p:txBody>
      </p:sp>
      <p:sp>
        <p:nvSpPr>
          <p:cNvPr id="9" name="Rectangle 8"/>
          <p:cNvSpPr/>
          <p:nvPr/>
        </p:nvSpPr>
        <p:spPr>
          <a:xfrm>
            <a:off x="6172199" y="3319046"/>
            <a:ext cx="3000375" cy="338554"/>
          </a:xfrm>
          <a:prstGeom prst="rect">
            <a:avLst/>
          </a:prstGeom>
        </p:spPr>
        <p:txBody>
          <a:bodyPr wrap="square">
            <a:spAutoFit/>
          </a:bodyPr>
          <a:lstStyle/>
          <a:p>
            <a:r>
              <a:rPr lang="en-US" sz="1600" dirty="0">
                <a:cs typeface="Courier New" panose="02070309020205020404" pitchFamily="49" charset="0"/>
              </a:rPr>
              <a:t>Define the model outputs</a:t>
            </a:r>
          </a:p>
        </p:txBody>
      </p:sp>
      <p:sp>
        <p:nvSpPr>
          <p:cNvPr id="10" name="Rectangle 9"/>
          <p:cNvSpPr/>
          <p:nvPr/>
        </p:nvSpPr>
        <p:spPr>
          <a:xfrm>
            <a:off x="5867400" y="3864873"/>
            <a:ext cx="3305175" cy="584775"/>
          </a:xfrm>
          <a:prstGeom prst="rect">
            <a:avLst/>
          </a:prstGeom>
        </p:spPr>
        <p:txBody>
          <a:bodyPr wrap="square">
            <a:spAutoFit/>
          </a:bodyPr>
          <a:lstStyle/>
          <a:p>
            <a:r>
              <a:rPr lang="en-US" sz="1600" dirty="0">
                <a:cs typeface="Courier New" panose="02070309020205020404" pitchFamily="49" charset="0"/>
              </a:rPr>
              <a:t>Define any constraints (can reference any parameter or </a:t>
            </a:r>
            <a:r>
              <a:rPr lang="en-US" sz="1600" dirty="0" smtClean="0">
                <a:cs typeface="Courier New" panose="02070309020205020404" pitchFamily="49" charset="0"/>
              </a:rPr>
              <a:t>response)</a:t>
            </a:r>
            <a:endParaRPr lang="en-US" sz="1600" dirty="0">
              <a:cs typeface="Courier New" panose="02070309020205020404" pitchFamily="49" charset="0"/>
            </a:endParaRPr>
          </a:p>
        </p:txBody>
      </p:sp>
      <p:sp>
        <p:nvSpPr>
          <p:cNvPr id="11" name="Rectangle 10"/>
          <p:cNvSpPr/>
          <p:nvPr/>
        </p:nvSpPr>
        <p:spPr>
          <a:xfrm>
            <a:off x="6172199" y="4449648"/>
            <a:ext cx="3000375" cy="584775"/>
          </a:xfrm>
          <a:prstGeom prst="rect">
            <a:avLst/>
          </a:prstGeom>
        </p:spPr>
        <p:txBody>
          <a:bodyPr wrap="square">
            <a:spAutoFit/>
          </a:bodyPr>
          <a:lstStyle/>
          <a:p>
            <a:r>
              <a:rPr lang="en-US" sz="1600" dirty="0" smtClean="0">
                <a:cs typeface="Courier New" panose="02070309020205020404" pitchFamily="49" charset="0"/>
              </a:rPr>
              <a:t>This strategy uses a DPS function as a lever</a:t>
            </a:r>
            <a:endParaRPr lang="en-US" sz="1600" dirty="0">
              <a:cs typeface="Courier New" panose="02070309020205020404" pitchFamily="49" charset="0"/>
            </a:endParaRPr>
          </a:p>
        </p:txBody>
      </p:sp>
      <p:sp>
        <p:nvSpPr>
          <p:cNvPr id="12" name="Rectangle 11"/>
          <p:cNvSpPr/>
          <p:nvPr/>
        </p:nvSpPr>
        <p:spPr>
          <a:xfrm>
            <a:off x="6172199" y="5164253"/>
            <a:ext cx="3000375" cy="584775"/>
          </a:xfrm>
          <a:prstGeom prst="rect">
            <a:avLst/>
          </a:prstGeom>
        </p:spPr>
        <p:txBody>
          <a:bodyPr wrap="square">
            <a:spAutoFit/>
          </a:bodyPr>
          <a:lstStyle/>
          <a:p>
            <a:r>
              <a:rPr lang="en-US" sz="1600" dirty="0" smtClean="0">
                <a:cs typeface="Courier New" panose="02070309020205020404" pitchFamily="49" charset="0"/>
              </a:rPr>
              <a:t>Some </a:t>
            </a:r>
            <a:r>
              <a:rPr lang="en-US" sz="1600" dirty="0">
                <a:cs typeface="Courier New" panose="02070309020205020404" pitchFamily="49" charset="0"/>
              </a:rPr>
              <a:t>parameters are </a:t>
            </a:r>
            <a:r>
              <a:rPr lang="en-US" sz="1600" dirty="0" smtClean="0">
                <a:cs typeface="Courier New" panose="02070309020205020404" pitchFamily="49" charset="0"/>
              </a:rPr>
              <a:t>exogenous uncertainties</a:t>
            </a:r>
            <a:endParaRPr lang="en-US" sz="1600" dirty="0">
              <a:cs typeface="Courier New" panose="02070309020205020404" pitchFamily="49" charset="0"/>
            </a:endParaRPr>
          </a:p>
        </p:txBody>
      </p:sp>
      <p:cxnSp>
        <p:nvCxnSpPr>
          <p:cNvPr id="19" name="Straight Arrow Connector 18"/>
          <p:cNvCxnSpPr/>
          <p:nvPr/>
        </p:nvCxnSpPr>
        <p:spPr>
          <a:xfrm flipH="1">
            <a:off x="5943600" y="3481366"/>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5593080" y="4180871"/>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5943600" y="4714271"/>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5943600" y="5400071"/>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5943600" y="2282385"/>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7340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pPr algn="l"/>
            <a:r>
              <a:rPr lang="en-US" dirty="0"/>
              <a:t>Model formulation in Rhodium</a:t>
            </a:r>
            <a:br>
              <a:rPr lang="en-US" dirty="0"/>
            </a:br>
            <a:r>
              <a:rPr lang="en-US" sz="2700" b="1" dirty="0"/>
              <a:t>2. Closed loop control (DPS)</a:t>
            </a:r>
            <a:endParaRPr lang="en-US" b="1" dirty="0"/>
          </a:p>
        </p:txBody>
      </p:sp>
      <p:sp>
        <p:nvSpPr>
          <p:cNvPr id="3" name="Content Placeholder 2"/>
          <p:cNvSpPr>
            <a:spLocks noGrp="1"/>
          </p:cNvSpPr>
          <p:nvPr>
            <p:ph idx="1"/>
          </p:nvPr>
        </p:nvSpPr>
        <p:spPr>
          <a:xfrm>
            <a:off x="485775" y="2259561"/>
            <a:ext cx="8216265" cy="1141638"/>
          </a:xfrm>
          <a:solidFill>
            <a:schemeClr val="bg1">
              <a:lumMod val="95000"/>
            </a:schemeClr>
          </a:solidFill>
        </p:spPr>
        <p:txBody>
          <a:bodyPr>
            <a:noAutofit/>
          </a:bodyPr>
          <a:lstStyle/>
          <a:p>
            <a:r>
              <a:rPr lang="en-US" sz="1800" dirty="0" err="1" smtClean="0">
                <a:latin typeface="Courier New" panose="02070309020205020404" pitchFamily="49" charset="0"/>
                <a:cs typeface="Courier New" panose="02070309020205020404" pitchFamily="49" charset="0"/>
              </a:rPr>
              <a:t>setup_cache</a:t>
            </a:r>
            <a:r>
              <a:rPr lang="en-US" sz="1800" dirty="0" smtClean="0">
                <a:latin typeface="Courier New" panose="02070309020205020404" pitchFamily="49" charset="0"/>
                <a:cs typeface="Courier New" panose="02070309020205020404" pitchFamily="49" charset="0"/>
              </a:rPr>
              <a:t>(file="</a:t>
            </a:r>
            <a:r>
              <a:rPr lang="en-US" sz="1800" dirty="0" err="1">
                <a:solidFill>
                  <a:srgbClr val="00B050"/>
                </a:solidFill>
                <a:latin typeface="Courier New" panose="02070309020205020404" pitchFamily="49" charset="0"/>
                <a:cs typeface="Courier New" panose="02070309020205020404" pitchFamily="49" charset="0"/>
              </a:rPr>
              <a:t>dps_example.cache</a:t>
            </a:r>
            <a:r>
              <a:rPr lang="en-US" sz="1800" dirty="0" smtClean="0">
                <a:latin typeface="Courier New" panose="02070309020205020404" pitchFamily="49" charset="0"/>
                <a:cs typeface="Courier New" panose="02070309020205020404" pitchFamily="49" charset="0"/>
              </a:rPr>
              <a:t>")</a:t>
            </a:r>
            <a:endParaRPr lang="en-US" sz="1800" dirty="0">
              <a:latin typeface="Courier New" panose="02070309020205020404" pitchFamily="49" charset="0"/>
              <a:cs typeface="Courier New" panose="02070309020205020404" pitchFamily="49" charset="0"/>
            </a:endParaRPr>
          </a:p>
          <a:p>
            <a:r>
              <a:rPr lang="en-US" sz="1800" dirty="0" err="1">
                <a:latin typeface="Courier New" panose="02070309020205020404" pitchFamily="49" charset="0"/>
                <a:cs typeface="Courier New" panose="02070309020205020404" pitchFamily="49" charset="0"/>
              </a:rPr>
              <a:t>dps_output</a:t>
            </a:r>
            <a:r>
              <a:rPr lang="en-US" sz="1800" dirty="0">
                <a:latin typeface="Courier New" panose="02070309020205020404" pitchFamily="49" charset="0"/>
                <a:cs typeface="Courier New" panose="02070309020205020404" pitchFamily="49" charset="0"/>
              </a:rPr>
              <a:t> = cache</a:t>
            </a:r>
            <a:r>
              <a:rPr lang="en-US" sz="1800" dirty="0" smtClean="0">
                <a:latin typeface="Courier New" panose="02070309020205020404" pitchFamily="49" charset="0"/>
                <a:cs typeface="Courier New" panose="02070309020205020404" pitchFamily="49" charset="0"/>
              </a:rPr>
              <a:t>("</a:t>
            </a:r>
            <a:r>
              <a:rPr lang="en-US" sz="1800" dirty="0" err="1">
                <a:solidFill>
                  <a:srgbClr val="00B050"/>
                </a:solidFill>
                <a:latin typeface="Courier New" panose="02070309020205020404" pitchFamily="49" charset="0"/>
                <a:cs typeface="Courier New" panose="02070309020205020404" pitchFamily="49" charset="0"/>
              </a:rPr>
              <a:t>dps_output</a:t>
            </a:r>
            <a:r>
              <a:rPr lang="en-US" sz="1800" dirty="0" smtClean="0">
                <a:latin typeface="Courier New" panose="02070309020205020404" pitchFamily="49" charset="0"/>
                <a:cs typeface="Courier New" panose="02070309020205020404" pitchFamily="49" charset="0"/>
              </a:rPr>
              <a:t>", </a:t>
            </a:r>
            <a:r>
              <a:rPr lang="en-US" sz="1800" dirty="0">
                <a:solidFill>
                  <a:srgbClr val="0070C0"/>
                </a:solidFill>
                <a:latin typeface="Courier New" panose="02070309020205020404" pitchFamily="49" charset="0"/>
                <a:cs typeface="Courier New" panose="02070309020205020404" pitchFamily="49" charset="0"/>
              </a:rPr>
              <a:t>lambda</a:t>
            </a:r>
            <a:r>
              <a:rPr lang="en-US" sz="1800" dirty="0">
                <a:latin typeface="Courier New" panose="02070309020205020404" pitchFamily="49" charset="0"/>
                <a:cs typeface="Courier New" panose="02070309020205020404" pitchFamily="49" charset="0"/>
              </a:rPr>
              <a:t>: optimize(model, "</a:t>
            </a:r>
            <a:r>
              <a:rPr lang="en-US" sz="1800" dirty="0">
                <a:solidFill>
                  <a:srgbClr val="00B050"/>
                </a:solidFill>
                <a:latin typeface="Courier New" panose="02070309020205020404" pitchFamily="49" charset="0"/>
                <a:cs typeface="Courier New" panose="02070309020205020404" pitchFamily="49" charset="0"/>
              </a:rPr>
              <a:t>NSGAII</a:t>
            </a:r>
            <a:r>
              <a:rPr lang="en-US" sz="1800" dirty="0">
                <a:latin typeface="Courier New" panose="02070309020205020404" pitchFamily="49" charset="0"/>
                <a:cs typeface="Courier New" panose="02070309020205020404" pitchFamily="49" charset="0"/>
              </a:rPr>
              <a:t>", </a:t>
            </a:r>
            <a:r>
              <a:rPr lang="en-US" sz="1800" dirty="0">
                <a:solidFill>
                  <a:srgbClr val="FF0000"/>
                </a:solidFill>
                <a:latin typeface="Courier New" panose="02070309020205020404" pitchFamily="49" charset="0"/>
                <a:cs typeface="Courier New" panose="02070309020205020404" pitchFamily="49" charset="0"/>
              </a:rPr>
              <a:t>10000</a:t>
            </a:r>
            <a:r>
              <a:rPr lang="en-US" sz="1800" dirty="0" smtClean="0">
                <a:latin typeface="Courier New" panose="02070309020205020404" pitchFamily="49" charset="0"/>
                <a:cs typeface="Courier New" panose="02070309020205020404" pitchFamily="49" charset="0"/>
              </a:rPr>
              <a:t>))</a:t>
            </a:r>
          </a:p>
          <a:p>
            <a:endParaRPr lang="en-US" sz="1800" dirty="0">
              <a:latin typeface="Courier New" panose="02070309020205020404" pitchFamily="49" charset="0"/>
              <a:cs typeface="Courier New" panose="02070309020205020404" pitchFamily="49" charset="0"/>
            </a:endParaRPr>
          </a:p>
          <a:p>
            <a:endParaRPr lang="en-US" sz="1800" dirty="0" smtClean="0">
              <a:latin typeface="Courier New" panose="02070309020205020404" pitchFamily="49" charset="0"/>
              <a:cs typeface="Courier New" panose="02070309020205020404" pitchFamily="49" charset="0"/>
            </a:endParaRPr>
          </a:p>
          <a:p>
            <a:endParaRPr lang="en-US" sz="1800" dirty="0">
              <a:latin typeface="Courier New" panose="02070309020205020404" pitchFamily="49" charset="0"/>
              <a:cs typeface="Courier New" panose="02070309020205020404" pitchFamily="49" charset="0"/>
            </a:endParaRP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a:p>
        </p:txBody>
      </p:sp>
      <p:sp>
        <p:nvSpPr>
          <p:cNvPr id="7" name="Footer Placeholder 4"/>
          <p:cNvSpPr txBox="1">
            <a:spLocks/>
          </p:cNvSpPr>
          <p:nvPr/>
        </p:nvSpPr>
        <p:spPr>
          <a:xfrm>
            <a:off x="990600" y="6440951"/>
            <a:ext cx="2514600" cy="26464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Script can be found </a:t>
            </a:r>
            <a:r>
              <a:rPr lang="en-US" dirty="0">
                <a:hlinkClick r:id="rId2"/>
              </a:rPr>
              <a:t>here</a:t>
            </a:r>
            <a:endParaRPr lang="en-US" dirty="0"/>
          </a:p>
        </p:txBody>
      </p:sp>
      <p:sp>
        <p:nvSpPr>
          <p:cNvPr id="18" name="Rectangle 17"/>
          <p:cNvSpPr/>
          <p:nvPr/>
        </p:nvSpPr>
        <p:spPr>
          <a:xfrm>
            <a:off x="533400" y="1539120"/>
            <a:ext cx="8168640" cy="707886"/>
          </a:xfrm>
          <a:prstGeom prst="rect">
            <a:avLst/>
          </a:prstGeom>
        </p:spPr>
        <p:txBody>
          <a:bodyPr wrap="square">
            <a:spAutoFit/>
          </a:bodyPr>
          <a:lstStyle/>
          <a:p>
            <a:r>
              <a:rPr lang="en-US" sz="2000" dirty="0" smtClean="0">
                <a:cs typeface="Courier New" panose="02070309020205020404" pitchFamily="49" charset="0"/>
              </a:rPr>
              <a:t>We can use cache to store intermediate results and also reuse them later without having to rerun the optimization</a:t>
            </a:r>
            <a:endParaRPr lang="en-US" sz="2000" dirty="0">
              <a:cs typeface="Courier New" panose="02070309020205020404" pitchFamily="49" charset="0"/>
            </a:endParaRPr>
          </a:p>
        </p:txBody>
      </p:sp>
      <p:sp>
        <p:nvSpPr>
          <p:cNvPr id="12" name="Rectangle 11"/>
          <p:cNvSpPr/>
          <p:nvPr/>
        </p:nvSpPr>
        <p:spPr>
          <a:xfrm>
            <a:off x="504825" y="3352800"/>
            <a:ext cx="6734175" cy="400110"/>
          </a:xfrm>
          <a:prstGeom prst="rect">
            <a:avLst/>
          </a:prstGeom>
        </p:spPr>
        <p:txBody>
          <a:bodyPr wrap="square">
            <a:spAutoFit/>
          </a:bodyPr>
          <a:lstStyle/>
          <a:p>
            <a:r>
              <a:rPr lang="en-US" sz="2000" dirty="0" smtClean="0">
                <a:cs typeface="Courier New" panose="02070309020205020404" pitchFamily="49" charset="0"/>
              </a:rPr>
              <a:t>Without using the cache, execute with simply:</a:t>
            </a:r>
            <a:endParaRPr lang="en-US" sz="2000" dirty="0">
              <a:cs typeface="Courier New" panose="02070309020205020404" pitchFamily="49" charset="0"/>
            </a:endParaRPr>
          </a:p>
        </p:txBody>
      </p:sp>
      <p:sp>
        <p:nvSpPr>
          <p:cNvPr id="13" name="Rectangle 12"/>
          <p:cNvSpPr/>
          <p:nvPr/>
        </p:nvSpPr>
        <p:spPr>
          <a:xfrm>
            <a:off x="533400" y="3716179"/>
            <a:ext cx="8168640" cy="369332"/>
          </a:xfrm>
          <a:prstGeom prst="rect">
            <a:avLst/>
          </a:prstGeom>
          <a:solidFill>
            <a:schemeClr val="bg1">
              <a:lumMod val="95000"/>
            </a:schemeClr>
          </a:solidFill>
        </p:spPr>
        <p:txBody>
          <a:bodyPr wrap="square">
            <a:spAutoFit/>
          </a:bodyPr>
          <a:lstStyle/>
          <a:p>
            <a:r>
              <a:rPr lang="en-US" dirty="0" err="1">
                <a:latin typeface="Courier New" panose="02070309020205020404" pitchFamily="49" charset="0"/>
                <a:cs typeface="Courier New" panose="02070309020205020404" pitchFamily="49" charset="0"/>
              </a:rPr>
              <a:t>dps_output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 optimize(model, "</a:t>
            </a:r>
            <a:r>
              <a:rPr lang="en-US" dirty="0">
                <a:solidFill>
                  <a:srgbClr val="00B050"/>
                </a:solidFill>
                <a:latin typeface="Courier New" panose="02070309020205020404" pitchFamily="49" charset="0"/>
                <a:cs typeface="Courier New" panose="02070309020205020404" pitchFamily="49" charset="0"/>
              </a:rPr>
              <a:t>NSGAII</a:t>
            </a:r>
            <a:r>
              <a:rPr lang="en-US" dirty="0">
                <a:latin typeface="Courier New" panose="02070309020205020404" pitchFamily="49" charset="0"/>
                <a:cs typeface="Courier New" panose="02070309020205020404" pitchFamily="49" charset="0"/>
              </a:rPr>
              <a:t>", </a:t>
            </a:r>
            <a:r>
              <a:rPr lang="en-US" dirty="0" smtClean="0">
                <a:solidFill>
                  <a:srgbClr val="FF0000"/>
                </a:solidFill>
                <a:latin typeface="Courier New" panose="02070309020205020404" pitchFamily="49" charset="0"/>
                <a:cs typeface="Courier New" panose="02070309020205020404" pitchFamily="49" charset="0"/>
              </a:rPr>
              <a:t>25000</a:t>
            </a:r>
            <a:r>
              <a:rPr lang="en-US" dirty="0">
                <a:latin typeface="Courier New" panose="02070309020205020404" pitchFamily="49" charset="0"/>
                <a:cs typeface="Courier New" panose="02070309020205020404" pitchFamily="49" charset="0"/>
              </a:rPr>
              <a:t>) </a:t>
            </a:r>
          </a:p>
        </p:txBody>
      </p:sp>
      <p:sp>
        <p:nvSpPr>
          <p:cNvPr id="14" name="Rectangle 13"/>
          <p:cNvSpPr/>
          <p:nvPr/>
        </p:nvSpPr>
        <p:spPr>
          <a:xfrm>
            <a:off x="447675" y="4038600"/>
            <a:ext cx="6734175" cy="400110"/>
          </a:xfrm>
          <a:prstGeom prst="rect">
            <a:avLst/>
          </a:prstGeom>
        </p:spPr>
        <p:txBody>
          <a:bodyPr wrap="square">
            <a:spAutoFit/>
          </a:bodyPr>
          <a:lstStyle/>
          <a:p>
            <a:r>
              <a:rPr lang="en-US" sz="2000" dirty="0" smtClean="0">
                <a:cs typeface="Courier New" panose="02070309020205020404" pitchFamily="49" charset="0"/>
              </a:rPr>
              <a:t>To store outputs:</a:t>
            </a:r>
            <a:endParaRPr lang="en-US" sz="2000" dirty="0">
              <a:cs typeface="Courier New" panose="02070309020205020404" pitchFamily="49" charset="0"/>
            </a:endParaRPr>
          </a:p>
        </p:txBody>
      </p:sp>
      <p:sp>
        <p:nvSpPr>
          <p:cNvPr id="15" name="Rectangle 14"/>
          <p:cNvSpPr/>
          <p:nvPr/>
        </p:nvSpPr>
        <p:spPr>
          <a:xfrm>
            <a:off x="476250" y="4401979"/>
            <a:ext cx="8168640" cy="369332"/>
          </a:xfrm>
          <a:prstGeom prst="rect">
            <a:avLst/>
          </a:prstGeom>
          <a:solidFill>
            <a:schemeClr val="bg1">
              <a:lumMod val="95000"/>
            </a:schemeClr>
          </a:solidFill>
        </p:spPr>
        <p:txBody>
          <a:bodyPr wrap="square">
            <a:spAutoFit/>
          </a:bodyPr>
          <a:lstStyle/>
          <a:p>
            <a:r>
              <a:rPr lang="en-US" dirty="0" err="1">
                <a:latin typeface="Courier New" panose="02070309020205020404" pitchFamily="49" charset="0"/>
                <a:cs typeface="Courier New" panose="02070309020205020404" pitchFamily="49" charset="0"/>
              </a:rPr>
              <a:t>dps_output</a:t>
            </a:r>
            <a:r>
              <a:rPr lang="en-US" dirty="0" err="1" smtClean="0">
                <a:latin typeface="Courier New" panose="02070309020205020404" pitchFamily="49" charset="0"/>
                <a:cs typeface="Courier New" panose="02070309020205020404" pitchFamily="49" charset="0"/>
              </a:rPr>
              <a:t>.save</a:t>
            </a:r>
            <a:r>
              <a:rPr lang="en-US" dirty="0" smtClean="0">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dps_output.csv</a:t>
            </a:r>
            <a:r>
              <a:rPr lang="en-US" dirty="0">
                <a:latin typeface="Courier New" panose="02070309020205020404" pitchFamily="49" charset="0"/>
                <a:cs typeface="Courier New" panose="02070309020205020404" pitchFamily="49" charset="0"/>
              </a:rPr>
              <a:t>") </a:t>
            </a:r>
          </a:p>
        </p:txBody>
      </p:sp>
      <p:sp>
        <p:nvSpPr>
          <p:cNvPr id="16" name="Rectangle 15"/>
          <p:cNvSpPr/>
          <p:nvPr/>
        </p:nvSpPr>
        <p:spPr>
          <a:xfrm>
            <a:off x="447675" y="4784870"/>
            <a:ext cx="6734175" cy="400110"/>
          </a:xfrm>
          <a:prstGeom prst="rect">
            <a:avLst/>
          </a:prstGeom>
        </p:spPr>
        <p:txBody>
          <a:bodyPr wrap="square">
            <a:spAutoFit/>
          </a:bodyPr>
          <a:lstStyle/>
          <a:p>
            <a:r>
              <a:rPr lang="en-US" sz="2000" dirty="0" smtClean="0">
                <a:cs typeface="Courier New" panose="02070309020205020404" pitchFamily="49" charset="0"/>
              </a:rPr>
              <a:t>To store only objectives:</a:t>
            </a:r>
            <a:endParaRPr lang="en-US" sz="2000" dirty="0">
              <a:cs typeface="Courier New" panose="02070309020205020404" pitchFamily="49" charset="0"/>
            </a:endParaRPr>
          </a:p>
        </p:txBody>
      </p:sp>
      <p:sp>
        <p:nvSpPr>
          <p:cNvPr id="17" name="Rectangle 16"/>
          <p:cNvSpPr/>
          <p:nvPr/>
        </p:nvSpPr>
        <p:spPr>
          <a:xfrm>
            <a:off x="476250" y="5148249"/>
            <a:ext cx="8168640" cy="646331"/>
          </a:xfrm>
          <a:prstGeom prst="rect">
            <a:avLst/>
          </a:prstGeom>
          <a:solidFill>
            <a:schemeClr val="bg1">
              <a:lumMod val="95000"/>
            </a:schemeClr>
          </a:solidFill>
        </p:spPr>
        <p:txBody>
          <a:bodyPr wrap="square">
            <a:spAutoFit/>
          </a:bodyPr>
          <a:lstStyle/>
          <a:p>
            <a:r>
              <a:rPr lang="en-US" dirty="0" err="1">
                <a:latin typeface="Courier New" panose="02070309020205020404" pitchFamily="49" charset="0"/>
                <a:cs typeface="Courier New" panose="02070309020205020404" pitchFamily="49" charset="0"/>
              </a:rPr>
              <a:t>dps_output</a:t>
            </a:r>
            <a:r>
              <a:rPr lang="en-US" dirty="0" err="1" smtClean="0">
                <a:latin typeface="Courier New" panose="02070309020205020404" pitchFamily="49" charset="0"/>
                <a:cs typeface="Courier New" panose="02070309020205020404" pitchFamily="49" charset="0"/>
              </a:rPr>
              <a:t>.as_dataframe</a:t>
            </a:r>
            <a:r>
              <a:rPr lang="en-US" dirty="0">
                <a:latin typeface="Courier New" panose="02070309020205020404" pitchFamily="49" charset="0"/>
                <a:cs typeface="Courier New" panose="02070309020205020404" pitchFamily="49" charset="0"/>
              </a:rPr>
              <a:t>()[</a:t>
            </a:r>
            <a:r>
              <a:rPr lang="en-US" dirty="0" smtClean="0">
                <a:solidFill>
                  <a:srgbClr val="7030A0"/>
                </a:solidFill>
                <a:latin typeface="Courier New" panose="02070309020205020404" pitchFamily="49" charset="0"/>
                <a:cs typeface="Courier New" panose="02070309020205020404" pitchFamily="49" charset="0"/>
              </a:rPr>
              <a:t>list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dps_model.responses.keys</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to_csv</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dps_output_objectives.csv</a:t>
            </a:r>
            <a:r>
              <a:rPr lang="en-US" dirty="0">
                <a:latin typeface="Courier New" panose="02070309020205020404" pitchFamily="49" charset="0"/>
                <a:cs typeface="Courier New" panose="02070309020205020404" pitchFamily="49" charset="0"/>
              </a:rPr>
              <a:t>')</a:t>
            </a:r>
          </a:p>
        </p:txBody>
      </p:sp>
      <p:sp>
        <p:nvSpPr>
          <p:cNvPr id="19" name="Rectangle 18"/>
          <p:cNvSpPr/>
          <p:nvPr/>
        </p:nvSpPr>
        <p:spPr>
          <a:xfrm>
            <a:off x="809625" y="5848290"/>
            <a:ext cx="1019175" cy="400110"/>
          </a:xfrm>
          <a:prstGeom prst="rect">
            <a:avLst/>
          </a:prstGeom>
        </p:spPr>
        <p:txBody>
          <a:bodyPr wrap="square">
            <a:spAutoFit/>
          </a:bodyPr>
          <a:lstStyle/>
          <a:p>
            <a:r>
              <a:rPr lang="en-US" sz="2000" dirty="0" smtClean="0">
                <a:cs typeface="Courier New" panose="02070309020205020404" pitchFamily="49" charset="0"/>
              </a:rPr>
              <a:t>To load:</a:t>
            </a:r>
            <a:endParaRPr lang="en-US" sz="2000" dirty="0">
              <a:cs typeface="Courier New" panose="02070309020205020404" pitchFamily="49" charset="0"/>
            </a:endParaRPr>
          </a:p>
        </p:txBody>
      </p:sp>
      <p:sp>
        <p:nvSpPr>
          <p:cNvPr id="20" name="Rectangle 19"/>
          <p:cNvSpPr/>
          <p:nvPr/>
        </p:nvSpPr>
        <p:spPr>
          <a:xfrm>
            <a:off x="1828800" y="5863679"/>
            <a:ext cx="6816090" cy="369332"/>
          </a:xfrm>
          <a:prstGeom prst="rect">
            <a:avLst/>
          </a:prstGeom>
          <a:solidFill>
            <a:schemeClr val="bg1">
              <a:lumMod val="95000"/>
            </a:schemeClr>
          </a:solidFill>
        </p:spPr>
        <p:txBody>
          <a:bodyPr wrap="square">
            <a:spAutoFit/>
          </a:bodyPr>
          <a:lstStyle/>
          <a:p>
            <a:r>
              <a:rPr lang="en-US" dirty="0" err="1">
                <a:latin typeface="Courier New" panose="02070309020205020404" pitchFamily="49" charset="0"/>
                <a:cs typeface="Courier New" panose="02070309020205020404" pitchFamily="49" charset="0"/>
              </a:rPr>
              <a:t>dps_output</a:t>
            </a:r>
            <a:r>
              <a:rPr lang="en-US"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load</a:t>
            </a:r>
            <a:r>
              <a:rPr lang="en-US" dirty="0" smtClean="0">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dps_output.csv</a:t>
            </a:r>
            <a:r>
              <a:rPr lang="en-US" dirty="0">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1</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8664684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a:t>
            </a:r>
            <a:endParaRPr lang="en-US" dirty="0"/>
          </a:p>
        </p:txBody>
      </p:sp>
      <p:sp>
        <p:nvSpPr>
          <p:cNvPr id="3" name="Content Placeholder 2"/>
          <p:cNvSpPr>
            <a:spLocks noGrp="1"/>
          </p:cNvSpPr>
          <p:nvPr>
            <p:ph idx="1"/>
          </p:nvPr>
        </p:nvSpPr>
        <p:spPr>
          <a:xfrm>
            <a:off x="457200" y="1447800"/>
            <a:ext cx="8229600" cy="4724400"/>
          </a:xfrm>
        </p:spPr>
        <p:txBody>
          <a:bodyPr>
            <a:normAutofit lnSpcReduction="10000"/>
          </a:bodyPr>
          <a:lstStyle/>
          <a:p>
            <a:r>
              <a:rPr lang="en-US" dirty="0" smtClean="0">
                <a:latin typeface="+mj-lt"/>
              </a:rPr>
              <a:t>This optimization can also be run with Borg (as was done in the paper).</a:t>
            </a:r>
          </a:p>
          <a:p>
            <a:r>
              <a:rPr lang="en-US" dirty="0" smtClean="0">
                <a:latin typeface="+mj-lt"/>
              </a:rPr>
              <a:t>This is still a beta version functionality of Project Platypus but to do so, download </a:t>
            </a:r>
            <a:r>
              <a:rPr lang="en-US" dirty="0" smtClean="0">
                <a:latin typeface="+mj-lt"/>
                <a:hlinkClick r:id="rId2"/>
              </a:rPr>
              <a:t>wrappers.py</a:t>
            </a:r>
            <a:r>
              <a:rPr lang="en-US" dirty="0" smtClean="0">
                <a:latin typeface="+mj-lt"/>
              </a:rPr>
              <a:t> and place it in the platypus repository system files.</a:t>
            </a:r>
          </a:p>
          <a:p>
            <a:r>
              <a:rPr lang="en-US" dirty="0" smtClean="0">
                <a:latin typeface="+mj-lt"/>
              </a:rPr>
              <a:t>Rerun “</a:t>
            </a:r>
            <a:r>
              <a:rPr lang="en-US" sz="2200" dirty="0" smtClean="0">
                <a:latin typeface="Courier New" panose="02070309020205020404" pitchFamily="49" charset="0"/>
                <a:cs typeface="Courier New" panose="02070309020205020404" pitchFamily="49" charset="0"/>
              </a:rPr>
              <a:t>python </a:t>
            </a:r>
            <a:r>
              <a:rPr lang="en-US" sz="2200" dirty="0">
                <a:latin typeface="Courier New" panose="02070309020205020404" pitchFamily="49" charset="0"/>
                <a:cs typeface="Courier New" panose="02070309020205020404" pitchFamily="49" charset="0"/>
              </a:rPr>
              <a:t>setup.py </a:t>
            </a:r>
            <a:r>
              <a:rPr lang="en-US" sz="2200" dirty="0" smtClean="0">
                <a:latin typeface="Courier New" panose="02070309020205020404" pitchFamily="49" charset="0"/>
                <a:cs typeface="Courier New" panose="02070309020205020404" pitchFamily="49" charset="0"/>
              </a:rPr>
              <a:t>install</a:t>
            </a:r>
            <a:r>
              <a:rPr lang="en-US" dirty="0" smtClean="0">
                <a:latin typeface="+mj-lt"/>
              </a:rPr>
              <a:t>”.</a:t>
            </a:r>
          </a:p>
          <a:p>
            <a:r>
              <a:rPr lang="en-US" dirty="0" smtClean="0">
                <a:latin typeface="+mj-lt"/>
              </a:rPr>
              <a:t>You’ll also need the Borg C files in the same directory.</a:t>
            </a:r>
          </a:p>
          <a:p>
            <a:r>
              <a:rPr lang="en-US" dirty="0" smtClean="0">
                <a:latin typeface="+mj-lt"/>
              </a:rPr>
              <a:t>To run, add this to the top of your code:</a:t>
            </a:r>
          </a:p>
          <a:p>
            <a:r>
              <a:rPr lang="en-US" sz="2000" dirty="0">
                <a:latin typeface="Courier New" panose="02070309020205020404" pitchFamily="49" charset="0"/>
                <a:cs typeface="Courier New" panose="02070309020205020404" pitchFamily="49" charset="0"/>
              </a:rPr>
              <a:t>from platypus import </a:t>
            </a:r>
            <a:r>
              <a:rPr lang="en-US" sz="2000" dirty="0" smtClean="0">
                <a:latin typeface="Courier New" panose="02070309020205020404" pitchFamily="49" charset="0"/>
                <a:cs typeface="Courier New" panose="02070309020205020404" pitchFamily="49" charset="0"/>
              </a:rPr>
              <a:t>wrappers</a:t>
            </a:r>
          </a:p>
          <a:p>
            <a:r>
              <a:rPr lang="en-US" dirty="0" smtClean="0">
                <a:latin typeface="+mj-lt"/>
              </a:rPr>
              <a:t>And run with this command instead:</a:t>
            </a:r>
          </a:p>
          <a:p>
            <a:r>
              <a:rPr lang="en-US" sz="2000" dirty="0">
                <a:latin typeface="Courier New" panose="02070309020205020404" pitchFamily="49" charset="0"/>
                <a:cs typeface="Courier New" panose="02070309020205020404" pitchFamily="49" charset="0"/>
              </a:rPr>
              <a:t>optimize(model, "</a:t>
            </a:r>
            <a:r>
              <a:rPr lang="en-US" sz="2000" dirty="0" err="1">
                <a:latin typeface="Courier New" panose="02070309020205020404" pitchFamily="49" charset="0"/>
                <a:cs typeface="Courier New" panose="02070309020205020404" pitchFamily="49" charset="0"/>
              </a:rPr>
              <a:t>BorgMOEA</a:t>
            </a:r>
            <a:r>
              <a:rPr lang="en-US" sz="2000" dirty="0">
                <a:latin typeface="Courier New" panose="02070309020205020404" pitchFamily="49" charset="0"/>
                <a:cs typeface="Courier New" panose="02070309020205020404" pitchFamily="49" charset="0"/>
              </a:rPr>
              <a:t>", 20000, module="</a:t>
            </a:r>
            <a:r>
              <a:rPr lang="en-US" sz="2000" dirty="0" err="1">
                <a:latin typeface="Courier New" panose="02070309020205020404" pitchFamily="49" charset="0"/>
                <a:cs typeface="Courier New" panose="02070309020205020404" pitchFamily="49" charset="0"/>
              </a:rPr>
              <a:t>platypus.wrappers</a:t>
            </a:r>
            <a:r>
              <a:rPr lang="en-US" sz="2000" dirty="0">
                <a:latin typeface="Courier New" panose="02070309020205020404" pitchFamily="49" charset="0"/>
                <a:cs typeface="Courier New" panose="02070309020205020404" pitchFamily="49" charset="0"/>
              </a:rPr>
              <a:t>", epsilons=[0.01, 0.01, 0.0001, 0.0001])</a:t>
            </a:r>
            <a:endParaRPr lang="en-US" sz="2000" dirty="0" smtClean="0">
              <a:latin typeface="Courier New" panose="02070309020205020404" pitchFamily="49" charset="0"/>
              <a:cs typeface="Courier New" panose="02070309020205020404" pitchFamily="49" charset="0"/>
            </a:endParaRPr>
          </a:p>
          <a:p>
            <a:endParaRPr lang="en-US" dirty="0" smtClean="0">
              <a:latin typeface="+mj-lt"/>
            </a:endParaRPr>
          </a:p>
          <a:p>
            <a:endParaRPr lang="en-US" dirty="0">
              <a:latin typeface="+mj-lt"/>
            </a:endParaRP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23237949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tradeoffs with Rhodium</a:t>
            </a:r>
            <a:endParaRPr lang="en-US" dirty="0"/>
          </a:p>
        </p:txBody>
      </p:sp>
      <p:sp>
        <p:nvSpPr>
          <p:cNvPr id="3" name="Content Placeholder 2"/>
          <p:cNvSpPr>
            <a:spLocks noGrp="1"/>
          </p:cNvSpPr>
          <p:nvPr>
            <p:ph idx="1"/>
          </p:nvPr>
        </p:nvSpPr>
        <p:spPr>
          <a:xfrm>
            <a:off x="457200" y="1447800"/>
            <a:ext cx="8229600" cy="1524000"/>
          </a:xfrm>
        </p:spPr>
        <p:txBody>
          <a:bodyPr>
            <a:normAutofit lnSpcReduction="10000"/>
          </a:bodyPr>
          <a:lstStyle/>
          <a:p>
            <a:r>
              <a:rPr lang="en-US" dirty="0" smtClean="0">
                <a:latin typeface="+mj-lt"/>
              </a:rPr>
              <a:t>To explore the two sets of candidate strategies using the tools provided by Rhodium, we need to merge them into a single dataset. We can do so by adding a key to each solution identified by each strategy:</a:t>
            </a:r>
            <a:endParaRPr lang="en-US" dirty="0">
              <a:latin typeface="+mj-lt"/>
            </a:endParaRP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a:p>
        </p:txBody>
      </p:sp>
      <p:sp>
        <p:nvSpPr>
          <p:cNvPr id="7" name="Rectangle 6"/>
          <p:cNvSpPr/>
          <p:nvPr/>
        </p:nvSpPr>
        <p:spPr>
          <a:xfrm>
            <a:off x="571500" y="3039070"/>
            <a:ext cx="8115300" cy="1754326"/>
          </a:xfrm>
          <a:prstGeom prst="rect">
            <a:avLst/>
          </a:prstGeom>
          <a:solidFill>
            <a:schemeClr val="bg1">
              <a:lumMod val="95000"/>
            </a:schemeClr>
          </a:solidFill>
        </p:spPr>
        <p:txBody>
          <a:bodyPr wrap="square">
            <a:spAutoFit/>
          </a:bodyPr>
          <a:lstStyle/>
          <a:p>
            <a:r>
              <a:rPr lang="en-US" dirty="0">
                <a:solidFill>
                  <a:srgbClr val="0070C0"/>
                </a:solidFill>
                <a:latin typeface="Courier New" panose="02070309020205020404" pitchFamily="49" charset="0"/>
                <a:cs typeface="Courier New" panose="02070309020205020404" pitchFamily="49" charset="0"/>
              </a:rPr>
              <a:t>for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a:t>
            </a:r>
            <a:r>
              <a:rPr lang="en-US" dirty="0">
                <a:solidFill>
                  <a:srgbClr val="0070C0"/>
                </a:solidFill>
                <a:latin typeface="Courier New" panose="02070309020205020404" pitchFamily="49" charset="0"/>
                <a:cs typeface="Courier New" panose="02070309020205020404" pitchFamily="49" charset="0"/>
              </a:rPr>
              <a:t>in</a:t>
            </a:r>
            <a:r>
              <a:rPr lang="en-US" dirty="0">
                <a:latin typeface="Courier New" panose="02070309020205020404" pitchFamily="49" charset="0"/>
                <a:cs typeface="Courier New" panose="02070309020205020404" pitchFamily="49" charset="0"/>
              </a:rPr>
              <a:t> </a:t>
            </a:r>
            <a:r>
              <a:rPr lang="en-US" dirty="0">
                <a:solidFill>
                  <a:srgbClr val="7030A0"/>
                </a:solidFill>
                <a:latin typeface="Courier New" panose="02070309020205020404" pitchFamily="49" charset="0"/>
                <a:cs typeface="Courier New" panose="02070309020205020404" pitchFamily="49" charset="0"/>
              </a:rPr>
              <a:t>range</a:t>
            </a:r>
            <a:r>
              <a:rPr lang="en-US" dirty="0">
                <a:latin typeface="Courier New" panose="02070309020205020404" pitchFamily="49" charset="0"/>
                <a:cs typeface="Courier New" panose="02070309020205020404" pitchFamily="49" charset="0"/>
              </a:rPr>
              <a:t>(</a:t>
            </a:r>
            <a:r>
              <a:rPr lang="en-US" dirty="0" err="1">
                <a:solidFill>
                  <a:srgbClr val="7030A0"/>
                </a:solidFill>
                <a:latin typeface="Courier New" panose="02070309020205020404" pitchFamily="49" charset="0"/>
                <a:cs typeface="Courier New" panose="02070309020205020404" pitchFamily="49" charset="0"/>
              </a:rPr>
              <a:t>len</a:t>
            </a:r>
            <a:r>
              <a:rPr lang="en-US" dirty="0">
                <a:latin typeface="Courier New" panose="02070309020205020404" pitchFamily="49" charset="0"/>
                <a:cs typeface="Courier New" panose="02070309020205020404" pitchFamily="49" charset="0"/>
              </a:rPr>
              <a:t>(output)):</a:t>
            </a:r>
          </a:p>
          <a:p>
            <a:r>
              <a:rPr lang="en-US" dirty="0">
                <a:latin typeface="Courier New" panose="02070309020205020404" pitchFamily="49" charset="0"/>
                <a:cs typeface="Courier New" panose="02070309020205020404" pitchFamily="49" charset="0"/>
              </a:rPr>
              <a:t>    output[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'strategy</a:t>
            </a:r>
            <a:r>
              <a:rPr lang="en-US" dirty="0" smtClean="0">
                <a:latin typeface="Courier New" panose="02070309020205020404" pitchFamily="49" charset="0"/>
                <a:cs typeface="Courier New" panose="02070309020205020404" pitchFamily="49" charset="0"/>
              </a:rPr>
              <a:t>']=</a:t>
            </a:r>
            <a:r>
              <a:rPr lang="en-US" dirty="0" smtClean="0">
                <a:solidFill>
                  <a:srgbClr val="FF0000"/>
                </a:solidFill>
                <a:latin typeface="Courier New" panose="02070309020205020404" pitchFamily="49" charset="0"/>
                <a:cs typeface="Courier New" panose="02070309020205020404" pitchFamily="49" charset="0"/>
              </a:rPr>
              <a:t>1</a:t>
            </a:r>
          </a:p>
          <a:p>
            <a:r>
              <a:rPr lang="en-US" dirty="0">
                <a:solidFill>
                  <a:srgbClr val="0070C0"/>
                </a:solidFill>
                <a:latin typeface="Courier New" panose="02070309020205020404" pitchFamily="49" charset="0"/>
                <a:cs typeface="Courier New" panose="02070309020205020404" pitchFamily="49" charset="0"/>
              </a:rPr>
              <a:t>for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a:t>
            </a:r>
            <a:r>
              <a:rPr lang="en-US" dirty="0">
                <a:solidFill>
                  <a:srgbClr val="0070C0"/>
                </a:solidFill>
                <a:latin typeface="Courier New" panose="02070309020205020404" pitchFamily="49" charset="0"/>
                <a:cs typeface="Courier New" panose="02070309020205020404" pitchFamily="49" charset="0"/>
              </a:rPr>
              <a:t>in</a:t>
            </a:r>
            <a:r>
              <a:rPr lang="en-US" dirty="0">
                <a:latin typeface="Courier New" panose="02070309020205020404" pitchFamily="49" charset="0"/>
                <a:cs typeface="Courier New" panose="02070309020205020404" pitchFamily="49" charset="0"/>
              </a:rPr>
              <a:t> </a:t>
            </a:r>
            <a:r>
              <a:rPr lang="en-US" dirty="0" smtClean="0">
                <a:solidFill>
                  <a:srgbClr val="7030A0"/>
                </a:solidFill>
                <a:latin typeface="Courier New" panose="02070309020205020404" pitchFamily="49" charset="0"/>
                <a:cs typeface="Courier New" panose="02070309020205020404" pitchFamily="49" charset="0"/>
              </a:rPr>
              <a:t>range</a:t>
            </a:r>
            <a:r>
              <a:rPr lang="en-US" dirty="0" smtClean="0">
                <a:latin typeface="Courier New" panose="02070309020205020404" pitchFamily="49" charset="0"/>
                <a:cs typeface="Courier New" panose="02070309020205020404" pitchFamily="49" charset="0"/>
              </a:rPr>
              <a:t>(</a:t>
            </a:r>
            <a:r>
              <a:rPr lang="en-US" dirty="0" err="1" smtClean="0">
                <a:solidFill>
                  <a:srgbClr val="7030A0"/>
                </a:solidFill>
                <a:latin typeface="Courier New" panose="02070309020205020404" pitchFamily="49" charset="0"/>
                <a:cs typeface="Courier New" panose="02070309020205020404" pitchFamily="49" charset="0"/>
              </a:rPr>
              <a:t>len</a:t>
            </a:r>
            <a:r>
              <a:rPr lang="en-US" dirty="0" smtClean="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dps_output</a:t>
            </a:r>
            <a:r>
              <a:rPr lang="en-US" dirty="0" smtClean="0">
                <a:latin typeface="Courier New" panose="02070309020205020404" pitchFamily="49" charset="0"/>
                <a:cs typeface="Courier New" panose="02070309020205020404" pitchFamily="49" charset="0"/>
              </a:rPr>
              <a:t>)):</a:t>
            </a:r>
            <a:endParaRPr lang="en-US" dirty="0">
              <a:solidFill>
                <a:srgbClr val="FF0000"/>
              </a:solidFill>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dps_output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'strategy</a:t>
            </a:r>
            <a:r>
              <a:rPr lang="en-US" dirty="0" smtClean="0">
                <a:latin typeface="Courier New" panose="02070309020205020404" pitchFamily="49" charset="0"/>
                <a:cs typeface="Courier New" panose="02070309020205020404" pitchFamily="49" charset="0"/>
              </a:rPr>
              <a:t>']=</a:t>
            </a:r>
            <a:r>
              <a:rPr lang="en-US" dirty="0" smtClean="0">
                <a:solidFill>
                  <a:srgbClr val="FF0000"/>
                </a:solidFill>
                <a:latin typeface="Courier New" panose="02070309020205020404" pitchFamily="49" charset="0"/>
                <a:cs typeface="Courier New" panose="02070309020205020404" pitchFamily="49" charset="0"/>
              </a:rPr>
              <a:t>0</a:t>
            </a:r>
          </a:p>
          <a:p>
            <a:endParaRPr lang="en-US" dirty="0" smtClean="0">
              <a:solidFill>
                <a:srgbClr val="FF0000"/>
              </a:solidFill>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merged = </a:t>
            </a:r>
            <a:r>
              <a:rPr lang="en-US" dirty="0" err="1">
                <a:latin typeface="Courier New" panose="02070309020205020404" pitchFamily="49" charset="0"/>
                <a:cs typeface="Courier New" panose="02070309020205020404" pitchFamily="49" charset="0"/>
              </a:rPr>
              <a:t>DataSet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output+dps_output</a:t>
            </a:r>
            <a:r>
              <a:rPr lang="en-US" dirty="0" smtClean="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66408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tradeoffs with Rhodium</a:t>
            </a:r>
            <a:endParaRPr lang="en-US" dirty="0"/>
          </a:p>
        </p:txBody>
      </p:sp>
      <p:sp>
        <p:nvSpPr>
          <p:cNvPr id="3" name="Content Placeholder 2"/>
          <p:cNvSpPr>
            <a:spLocks noGrp="1"/>
          </p:cNvSpPr>
          <p:nvPr>
            <p:ph idx="1"/>
          </p:nvPr>
        </p:nvSpPr>
        <p:spPr>
          <a:xfrm>
            <a:off x="457200" y="1447800"/>
            <a:ext cx="8229600" cy="838200"/>
          </a:xfrm>
        </p:spPr>
        <p:txBody>
          <a:bodyPr>
            <a:normAutofit lnSpcReduction="10000"/>
          </a:bodyPr>
          <a:lstStyle/>
          <a:p>
            <a:r>
              <a:rPr lang="en-US" dirty="0" smtClean="0"/>
              <a:t>We can visualize the two sets with </a:t>
            </a:r>
            <a:r>
              <a:rPr lang="en-US" dirty="0" smtClean="0">
                <a:hlinkClick r:id="rId2"/>
              </a:rPr>
              <a:t>J3</a:t>
            </a:r>
            <a:r>
              <a:rPr lang="en-US" dirty="0" smtClean="0"/>
              <a:t>.</a:t>
            </a:r>
          </a:p>
          <a:p>
            <a:r>
              <a:rPr lang="en-US" dirty="0" smtClean="0"/>
              <a:t>We’d need to import </a:t>
            </a:r>
            <a:r>
              <a:rPr lang="en-US" dirty="0"/>
              <a:t>it </a:t>
            </a:r>
            <a:r>
              <a:rPr lang="en-US" dirty="0" smtClean="0"/>
              <a:t>first with: </a:t>
            </a:r>
            <a:r>
              <a:rPr lang="en-US" dirty="0">
                <a:solidFill>
                  <a:srgbClr val="0070C0"/>
                </a:solidFill>
                <a:latin typeface="Courier New" panose="02070309020205020404" pitchFamily="49" charset="0"/>
                <a:cs typeface="Courier New" panose="02070309020205020404" pitchFamily="49" charset="0"/>
              </a:rPr>
              <a:t>from</a:t>
            </a:r>
            <a:r>
              <a:rPr lang="en-US" dirty="0">
                <a:latin typeface="Courier New" panose="02070309020205020404" pitchFamily="49" charset="0"/>
                <a:cs typeface="Courier New" panose="02070309020205020404" pitchFamily="49" charset="0"/>
              </a:rPr>
              <a:t> j3 </a:t>
            </a:r>
            <a:r>
              <a:rPr lang="en-US" dirty="0">
                <a:solidFill>
                  <a:srgbClr val="0070C0"/>
                </a:solidFill>
                <a:latin typeface="Courier New" panose="02070309020205020404" pitchFamily="49" charset="0"/>
                <a:cs typeface="Courier New" panose="02070309020205020404" pitchFamily="49" charset="0"/>
              </a:rPr>
              <a:t>import</a:t>
            </a:r>
            <a:r>
              <a:rPr lang="en-US" dirty="0">
                <a:latin typeface="Courier New" panose="02070309020205020404" pitchFamily="49" charset="0"/>
                <a:cs typeface="Courier New" panose="02070309020205020404" pitchFamily="49" charset="0"/>
              </a:rPr>
              <a:t> J3</a:t>
            </a: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a:p>
        </p:txBody>
      </p:sp>
      <p:sp>
        <p:nvSpPr>
          <p:cNvPr id="8" name="Rectangle 7"/>
          <p:cNvSpPr/>
          <p:nvPr/>
        </p:nvSpPr>
        <p:spPr>
          <a:xfrm>
            <a:off x="457200" y="2743200"/>
            <a:ext cx="7581900" cy="307777"/>
          </a:xfrm>
          <a:prstGeom prst="rect">
            <a:avLst/>
          </a:prstGeom>
          <a:solidFill>
            <a:schemeClr val="bg1">
              <a:lumMod val="95000"/>
            </a:schemeClr>
          </a:solidFill>
        </p:spPr>
        <p:txBody>
          <a:bodyPr wrap="square">
            <a:spAutoFit/>
          </a:bodyPr>
          <a:lstStyle/>
          <a:p>
            <a:r>
              <a:rPr lang="en-US" sz="1400" dirty="0">
                <a:latin typeface="Courier New" panose="02070309020205020404" pitchFamily="49" charset="0"/>
                <a:cs typeface="Courier New" panose="02070309020205020404" pitchFamily="49" charset="0"/>
              </a:rPr>
              <a:t>J3(</a:t>
            </a:r>
            <a:r>
              <a:rPr lang="en-US" sz="1400" dirty="0" err="1">
                <a:latin typeface="Courier New" panose="02070309020205020404" pitchFamily="49" charset="0"/>
                <a:cs typeface="Courier New" panose="02070309020205020404" pitchFamily="49" charset="0"/>
              </a:rPr>
              <a:t>merged.as_dataframe</a:t>
            </a:r>
            <a:r>
              <a:rPr lang="en-US" sz="1400" dirty="0">
                <a:latin typeface="Courier New" panose="02070309020205020404" pitchFamily="49" charset="0"/>
                <a:cs typeface="Courier New" panose="02070309020205020404" pitchFamily="49" charset="0"/>
              </a:rPr>
              <a:t>(</a:t>
            </a:r>
            <a:r>
              <a:rPr lang="en-US" sz="1400" dirty="0">
                <a:solidFill>
                  <a:srgbClr val="7030A0"/>
                </a:solidFill>
                <a:latin typeface="Courier New" panose="02070309020205020404" pitchFamily="49" charset="0"/>
                <a:cs typeface="Courier New" panose="02070309020205020404" pitchFamily="49" charset="0"/>
              </a:rPr>
              <a:t>list</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model.responses.keys</a:t>
            </a:r>
            <a:r>
              <a:rPr lang="en-US" sz="1400" dirty="0">
                <a:latin typeface="Courier New" panose="02070309020205020404" pitchFamily="49" charset="0"/>
                <a:cs typeface="Courier New" panose="02070309020205020404" pitchFamily="49" charset="0"/>
              </a:rPr>
              <a:t>())+[</a:t>
            </a:r>
            <a:r>
              <a:rPr lang="en-US" sz="1400" dirty="0">
                <a:solidFill>
                  <a:srgbClr val="00B050"/>
                </a:solidFill>
                <a:latin typeface="Courier New" panose="02070309020205020404" pitchFamily="49" charset="0"/>
                <a:cs typeface="Courier New" panose="02070309020205020404" pitchFamily="49" charset="0"/>
              </a:rPr>
              <a:t>'strategy</a:t>
            </a:r>
            <a:r>
              <a:rPr lang="en-US" sz="1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2115895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Learning outcomes of this training</a:t>
            </a:r>
            <a:endParaRPr lang="en-US" dirty="0"/>
          </a:p>
        </p:txBody>
      </p:sp>
      <p:sp>
        <p:nvSpPr>
          <p:cNvPr id="3" name="Content Placeholder 2"/>
          <p:cNvSpPr>
            <a:spLocks noGrp="1"/>
          </p:cNvSpPr>
          <p:nvPr>
            <p:ph idx="1"/>
          </p:nvPr>
        </p:nvSpPr>
        <p:spPr>
          <a:xfrm>
            <a:off x="533400" y="1600200"/>
            <a:ext cx="8229600" cy="4419600"/>
          </a:xfrm>
        </p:spPr>
        <p:txBody>
          <a:bodyPr>
            <a:normAutofit/>
          </a:bodyPr>
          <a:lstStyle/>
          <a:p>
            <a:pPr marL="457200" indent="-457200">
              <a:buFont typeface="+mj-lt"/>
              <a:buAutoNum type="arabicPeriod"/>
            </a:pPr>
            <a:r>
              <a:rPr lang="en-US" dirty="0" smtClean="0">
                <a:latin typeface="+mj-lt"/>
              </a:rPr>
              <a:t>Use Rhodium for:</a:t>
            </a:r>
          </a:p>
          <a:p>
            <a:pPr marL="971550" lvl="1" indent="-514350">
              <a:buFont typeface="+mj-lt"/>
              <a:buAutoNum type="romanLcPeriod"/>
            </a:pPr>
            <a:r>
              <a:rPr lang="en-US" dirty="0" smtClean="0">
                <a:latin typeface="+mj-lt"/>
              </a:rPr>
              <a:t>Optimization to generate alternatives</a:t>
            </a:r>
          </a:p>
          <a:p>
            <a:pPr marL="971550" lvl="1" indent="-514350">
              <a:buFont typeface="+mj-lt"/>
              <a:buAutoNum type="romanLcPeriod"/>
            </a:pPr>
            <a:r>
              <a:rPr lang="en-US" dirty="0" smtClean="0">
                <a:latin typeface="+mj-lt"/>
              </a:rPr>
              <a:t>Exploratory modeling for multiple states of the world</a:t>
            </a:r>
          </a:p>
          <a:p>
            <a:pPr marL="971550" lvl="1" indent="-514350">
              <a:buFont typeface="+mj-lt"/>
              <a:buAutoNum type="romanLcPeriod"/>
            </a:pPr>
            <a:r>
              <a:rPr lang="en-US" dirty="0" smtClean="0">
                <a:latin typeface="+mj-lt"/>
              </a:rPr>
              <a:t>Assess the robustness of candidate solutions</a:t>
            </a:r>
          </a:p>
          <a:p>
            <a:pPr marL="971550" lvl="1" indent="-514350">
              <a:buFont typeface="+mj-lt"/>
              <a:buAutoNum type="romanLcPeriod"/>
            </a:pPr>
            <a:r>
              <a:rPr lang="en-US" dirty="0" smtClean="0">
                <a:latin typeface="+mj-lt"/>
              </a:rPr>
              <a:t>Sensitivity analysis to identify key factors for failure</a:t>
            </a:r>
          </a:p>
          <a:p>
            <a:pPr marL="571500" indent="-514350">
              <a:buFont typeface="+mj-lt"/>
              <a:buAutoNum type="arabicPeriod"/>
            </a:pPr>
            <a:r>
              <a:rPr lang="en-US" dirty="0" smtClean="0">
                <a:latin typeface="+mj-lt"/>
              </a:rPr>
              <a:t>Highlight the importance of these steps in the context of MORDM</a:t>
            </a:r>
          </a:p>
          <a:p>
            <a:pPr marL="571500" indent="-514350">
              <a:buFont typeface="+mj-lt"/>
              <a:buAutoNum type="arabicPeriod"/>
            </a:pPr>
            <a:r>
              <a:rPr lang="en-US" dirty="0" smtClean="0">
                <a:latin typeface="+mj-lt"/>
              </a:rPr>
              <a:t>Demonstrate the value of Direct Policy Search (DPS)</a:t>
            </a:r>
          </a:p>
          <a:p>
            <a:pPr marL="571500" indent="-514350">
              <a:buFont typeface="+mj-lt"/>
              <a:buAutoNum type="arabicPeriod"/>
            </a:pPr>
            <a:r>
              <a:rPr lang="en-US" dirty="0" smtClean="0">
                <a:latin typeface="+mj-lt"/>
              </a:rPr>
              <a:t>Investigate the challenges posed by nonlinear tipping points</a:t>
            </a: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dirty="0"/>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7455196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Java High Dimensional Visualizati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638" y="1143000"/>
            <a:ext cx="5280842" cy="5038129"/>
          </a:xfrm>
          <a:prstGeom prst="rect">
            <a:avLst/>
          </a:prstGeom>
        </p:spPr>
      </p:pic>
      <p:sp>
        <p:nvSpPr>
          <p:cNvPr id="2" name="Title 1"/>
          <p:cNvSpPr>
            <a:spLocks noGrp="1"/>
          </p:cNvSpPr>
          <p:nvPr>
            <p:ph type="title"/>
          </p:nvPr>
        </p:nvSpPr>
        <p:spPr/>
        <p:txBody>
          <a:bodyPr>
            <a:normAutofit/>
          </a:bodyPr>
          <a:lstStyle/>
          <a:p>
            <a:pPr algn="l"/>
            <a:r>
              <a:rPr lang="en-US" dirty="0"/>
              <a:t>Exploring tradeoffs with Rhodium</a:t>
            </a:r>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30</a:t>
            </a:fld>
            <a:endParaRPr lang="en-US" dirty="0"/>
          </a:p>
        </p:txBody>
      </p:sp>
      <p:sp>
        <p:nvSpPr>
          <p:cNvPr id="26"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7/30/2019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cxnSp>
        <p:nvCxnSpPr>
          <p:cNvPr id="8" name="Straight Connector 7"/>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48" b="2588"/>
          <a:stretch/>
        </p:blipFill>
        <p:spPr bwMode="auto">
          <a:xfrm>
            <a:off x="5984050" y="3200400"/>
            <a:ext cx="3159950" cy="30956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685800" y="5655826"/>
            <a:ext cx="182880" cy="182880"/>
          </a:xfrm>
          <a:prstGeom prst="rect">
            <a:avLst/>
          </a:prstGeom>
          <a:solidFill>
            <a:srgbClr val="CD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85800" y="5930146"/>
            <a:ext cx="182880" cy="182880"/>
          </a:xfrm>
          <a:prstGeom prst="rect">
            <a:avLst/>
          </a:prstGeom>
          <a:solidFill>
            <a:srgbClr val="6000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849954" y="5811797"/>
            <a:ext cx="551754" cy="369332"/>
          </a:xfrm>
          <a:prstGeom prst="rect">
            <a:avLst/>
          </a:prstGeom>
          <a:noFill/>
        </p:spPr>
        <p:txBody>
          <a:bodyPr wrap="none" rtlCol="0">
            <a:spAutoFit/>
          </a:bodyPr>
          <a:lstStyle/>
          <a:p>
            <a:r>
              <a:rPr lang="en-US" dirty="0" smtClean="0"/>
              <a:t>DPS</a:t>
            </a:r>
            <a:endParaRPr lang="en-US" dirty="0"/>
          </a:p>
        </p:txBody>
      </p:sp>
      <p:sp>
        <p:nvSpPr>
          <p:cNvPr id="12" name="TextBox 11"/>
          <p:cNvSpPr txBox="1"/>
          <p:nvPr/>
        </p:nvSpPr>
        <p:spPr>
          <a:xfrm>
            <a:off x="849954" y="5562600"/>
            <a:ext cx="1488869" cy="369332"/>
          </a:xfrm>
          <a:prstGeom prst="rect">
            <a:avLst/>
          </a:prstGeom>
          <a:noFill/>
        </p:spPr>
        <p:txBody>
          <a:bodyPr wrap="none" rtlCol="0">
            <a:spAutoFit/>
          </a:bodyPr>
          <a:lstStyle/>
          <a:p>
            <a:r>
              <a:rPr lang="en-US" dirty="0" smtClean="0"/>
              <a:t>Intertemporal</a:t>
            </a:r>
            <a:endParaRPr lang="en-US" dirty="0"/>
          </a:p>
        </p:txBody>
      </p:sp>
      <p:pic>
        <p:nvPicPr>
          <p:cNvPr id="11" name="Picture 10"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7211" y="1771935"/>
            <a:ext cx="1226839" cy="1708811"/>
          </a:xfrm>
          <a:prstGeom prst="rect">
            <a:avLst/>
          </a:prstGeom>
        </p:spPr>
      </p:pic>
      <p:sp>
        <p:nvSpPr>
          <p:cNvPr id="13" name="5-Point Star 12"/>
          <p:cNvSpPr/>
          <p:nvPr/>
        </p:nvSpPr>
        <p:spPr>
          <a:xfrm>
            <a:off x="1085154" y="2321541"/>
            <a:ext cx="304800" cy="304800"/>
          </a:xfrm>
          <a:prstGeom prst="star5">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 name="TextBox 14"/>
          <p:cNvSpPr txBox="1"/>
          <p:nvPr/>
        </p:nvSpPr>
        <p:spPr>
          <a:xfrm>
            <a:off x="8464006" y="2758605"/>
            <a:ext cx="679994" cy="369332"/>
          </a:xfrm>
          <a:prstGeom prst="rect">
            <a:avLst/>
          </a:prstGeom>
          <a:noFill/>
        </p:spPr>
        <p:txBody>
          <a:bodyPr wrap="none" rtlCol="0">
            <a:spAutoFit/>
          </a:bodyPr>
          <a:lstStyle/>
          <a:p>
            <a:r>
              <a:rPr lang="en-US" dirty="0" smtClean="0"/>
              <a:t>Fig. 4</a:t>
            </a:r>
            <a:endParaRPr lang="en-US" dirty="0"/>
          </a:p>
        </p:txBody>
      </p:sp>
    </p:spTree>
    <p:extLst>
      <p:ext uri="{BB962C8B-B14F-4D97-AF65-F5344CB8AC3E}">
        <p14:creationId xmlns:p14="http://schemas.microsoft.com/office/powerpoint/2010/main" val="30852792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this important?</a:t>
            </a:r>
            <a:endParaRPr lang="en-US" dirty="0"/>
          </a:p>
        </p:txBody>
      </p:sp>
      <p:sp>
        <p:nvSpPr>
          <p:cNvPr id="3" name="Content Placeholder 2"/>
          <p:cNvSpPr>
            <a:spLocks noGrp="1"/>
          </p:cNvSpPr>
          <p:nvPr>
            <p:ph idx="1"/>
          </p:nvPr>
        </p:nvSpPr>
        <p:spPr>
          <a:xfrm>
            <a:off x="457200" y="1447800"/>
            <a:ext cx="8229600" cy="1187592"/>
          </a:xfrm>
        </p:spPr>
        <p:txBody>
          <a:bodyPr>
            <a:normAutofit lnSpcReduction="10000"/>
          </a:bodyPr>
          <a:lstStyle/>
          <a:p>
            <a:r>
              <a:rPr lang="en-US" dirty="0" smtClean="0"/>
              <a:t>The results indicate that the DPS strategy was able to find </a:t>
            </a:r>
            <a:r>
              <a:rPr lang="en-US" dirty="0" smtClean="0"/>
              <a:t>31 non-dominated </a:t>
            </a:r>
            <a:r>
              <a:rPr lang="en-US" dirty="0" smtClean="0"/>
              <a:t>solutions </a:t>
            </a:r>
            <a:r>
              <a:rPr lang="en-US" dirty="0" smtClean="0"/>
              <a:t>whereas </a:t>
            </a:r>
            <a:r>
              <a:rPr lang="en-US" dirty="0" smtClean="0"/>
              <a:t>the intertemporal </a:t>
            </a:r>
            <a:r>
              <a:rPr lang="en-US" dirty="0" smtClean="0"/>
              <a:t>strategy found 24 (running Borg for 20000 NFE).</a:t>
            </a:r>
            <a:endParaRPr lang="en-US" dirty="0" smtClean="0"/>
          </a:p>
          <a:p>
            <a:pPr marL="0" indent="0"/>
            <a:endParaRPr lang="en-US" dirty="0"/>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sp>
        <p:nvSpPr>
          <p:cNvPr id="8" name="Content Placeholder 2"/>
          <p:cNvSpPr txBox="1">
            <a:spLocks/>
          </p:cNvSpPr>
          <p:nvPr/>
        </p:nvSpPr>
        <p:spPr>
          <a:xfrm>
            <a:off x="3505200" y="2613227"/>
            <a:ext cx="5398294" cy="341897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None/>
              <a:defRPr sz="2400" kern="1200">
                <a:solidFill>
                  <a:srgbClr val="080808"/>
                </a:solidFill>
                <a:latin typeface="CMU Bright" panose="02000603000000000000" pitchFamily="2" charset="0"/>
                <a:ea typeface="CMU Bright" panose="02000603000000000000" pitchFamily="2" charset="0"/>
                <a:cs typeface="CMU Bright" panose="02000603000000000000" pitchFamily="2"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latin typeface="+mj-lt"/>
              </a:rPr>
              <a:t>Multiple DPS solutions outperform intertemporal solutions in every objective. </a:t>
            </a:r>
          </a:p>
          <a:p>
            <a:r>
              <a:rPr lang="en-US" dirty="0" smtClean="0">
                <a:latin typeface="+mj-lt"/>
              </a:rPr>
              <a:t>In other words, DPS is able to find solutions that achieve higher economic benefits at lower P concentrations and higher reliability and inertia.</a:t>
            </a:r>
          </a:p>
        </p:txBody>
      </p:sp>
      <p:sp>
        <p:nvSpPr>
          <p:cNvPr id="10" name="Rectangle 9"/>
          <p:cNvSpPr/>
          <p:nvPr/>
        </p:nvSpPr>
        <p:spPr>
          <a:xfrm>
            <a:off x="152400" y="152400"/>
            <a:ext cx="8839200" cy="5879803"/>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2" name="Picture 11"/>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358" y="2827145"/>
            <a:ext cx="3658272" cy="2964462"/>
          </a:xfrm>
          <a:prstGeom prst="rect">
            <a:avLst/>
          </a:prstGeom>
        </p:spPr>
      </p:pic>
    </p:spTree>
    <p:extLst>
      <p:ext uri="{BB962C8B-B14F-4D97-AF65-F5344CB8AC3E}">
        <p14:creationId xmlns:p14="http://schemas.microsoft.com/office/powerpoint/2010/main" val="34212823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a:t>
            </a:r>
            <a:endParaRPr lang="en-US" dirty="0"/>
          </a:p>
        </p:txBody>
      </p:sp>
      <p:sp>
        <p:nvSpPr>
          <p:cNvPr id="3" name="Content Placeholder 2"/>
          <p:cNvSpPr>
            <a:spLocks noGrp="1"/>
          </p:cNvSpPr>
          <p:nvPr>
            <p:ph idx="1"/>
          </p:nvPr>
        </p:nvSpPr>
        <p:spPr>
          <a:xfrm>
            <a:off x="448887" y="1371600"/>
            <a:ext cx="8229600" cy="2878785"/>
          </a:xfrm>
        </p:spPr>
        <p:txBody>
          <a:bodyPr>
            <a:normAutofit/>
          </a:bodyPr>
          <a:lstStyle/>
          <a:p>
            <a:r>
              <a:rPr lang="en-US" dirty="0" smtClean="0"/>
              <a:t>Doing the analysis in this manner, keeps all solutions found between the two </a:t>
            </a:r>
            <a:r>
              <a:rPr lang="en-US" dirty="0" smtClean="0"/>
              <a:t>strategies. Some </a:t>
            </a:r>
            <a:r>
              <a:rPr lang="en-US" dirty="0" smtClean="0"/>
              <a:t>of these solutions might be dominated by solutions found using the other strategy. </a:t>
            </a:r>
          </a:p>
          <a:p>
            <a:r>
              <a:rPr lang="en-US" dirty="0" smtClean="0"/>
              <a:t>We can sort all solutions for non-dominance and generate an overall set of non-dominated solutions. </a:t>
            </a:r>
            <a:endParaRPr lang="en-US" dirty="0"/>
          </a:p>
          <a:p>
            <a:r>
              <a:rPr lang="en-US" dirty="0" smtClean="0"/>
              <a:t>To do so one can use </a:t>
            </a:r>
            <a:r>
              <a:rPr lang="en-US" dirty="0" smtClean="0">
                <a:hlinkClick r:id="rId2"/>
              </a:rPr>
              <a:t>pareto.py</a:t>
            </a:r>
            <a:r>
              <a:rPr lang="en-US" dirty="0" smtClean="0"/>
              <a:t>. Save in the same directory and run:</a:t>
            </a: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a:p>
        </p:txBody>
      </p:sp>
      <p:sp>
        <p:nvSpPr>
          <p:cNvPr id="7" name="Rectangle 6"/>
          <p:cNvSpPr/>
          <p:nvPr/>
        </p:nvSpPr>
        <p:spPr>
          <a:xfrm>
            <a:off x="447502" y="4237672"/>
            <a:ext cx="8229600" cy="738664"/>
          </a:xfrm>
          <a:prstGeom prst="rect">
            <a:avLst/>
          </a:prstGeom>
          <a:solidFill>
            <a:schemeClr val="bg1">
              <a:lumMod val="95000"/>
            </a:schemeClr>
          </a:solidFill>
        </p:spPr>
        <p:txBody>
          <a:bodyPr wrap="square">
            <a:spAutoFit/>
          </a:bodyPr>
          <a:lstStyle/>
          <a:p>
            <a:r>
              <a:rPr lang="en-US" sz="1400" dirty="0">
                <a:latin typeface="Courier New" panose="02070309020205020404" pitchFamily="49" charset="0"/>
                <a:cs typeface="Courier New" panose="02070309020205020404" pitchFamily="49" charset="0"/>
              </a:rPr>
              <a:t>python pareto.py ./*output_objectives.csv -o 1-4 -e 0.01 0.01 0.001 0.001 --header 1 --output overallreference.csv --delimiter="," --comment="#" --contribution --maximize 1 3-4</a:t>
            </a:r>
          </a:p>
        </p:txBody>
      </p:sp>
      <p:sp>
        <p:nvSpPr>
          <p:cNvPr id="8" name="Rectangle 7"/>
          <p:cNvSpPr/>
          <p:nvPr/>
        </p:nvSpPr>
        <p:spPr>
          <a:xfrm>
            <a:off x="462742" y="5562600"/>
            <a:ext cx="8229600" cy="523220"/>
          </a:xfrm>
          <a:prstGeom prst="rect">
            <a:avLst/>
          </a:prstGeom>
          <a:solidFill>
            <a:schemeClr val="bg1">
              <a:lumMod val="95000"/>
            </a:schemeClr>
          </a:solidFill>
        </p:spPr>
        <p:txBody>
          <a:bodyPr wrap="square">
            <a:spAutoFit/>
          </a:bodyPr>
          <a:lstStyle/>
          <a:p>
            <a:r>
              <a:rPr lang="en-US" sz="1400" dirty="0" err="1">
                <a:latin typeface="Courier New" panose="02070309020205020404" pitchFamily="49" charset="0"/>
                <a:cs typeface="Courier New" panose="02070309020205020404" pitchFamily="49" charset="0"/>
              </a:rPr>
              <a:t>colnames</a:t>
            </a:r>
            <a:r>
              <a:rPr lang="en-US" sz="1400" dirty="0">
                <a:latin typeface="Courier New" panose="02070309020205020404" pitchFamily="49" charset="0"/>
                <a:cs typeface="Courier New" panose="02070309020205020404" pitchFamily="49" charset="0"/>
              </a:rPr>
              <a:t> = [</a:t>
            </a:r>
            <a:r>
              <a:rPr lang="en-US" sz="1400" dirty="0">
                <a:solidFill>
                  <a:srgbClr val="00B050"/>
                </a:solidFill>
                <a:latin typeface="Courier New" panose="02070309020205020404" pitchFamily="49" charset="0"/>
                <a:cs typeface="Courier New" panose="02070309020205020404" pitchFamily="49" charset="0"/>
              </a:rPr>
              <a:t>'</a:t>
            </a:r>
            <a:r>
              <a:rPr lang="en-US" sz="1400" dirty="0" err="1">
                <a:solidFill>
                  <a:srgbClr val="00B050"/>
                </a:solidFill>
                <a:latin typeface="Courier New" panose="02070309020205020404" pitchFamily="49" charset="0"/>
                <a:cs typeface="Courier New" panose="02070309020205020404" pitchFamily="49" charset="0"/>
              </a:rPr>
              <a:t>sol_no</a:t>
            </a:r>
            <a:r>
              <a:rPr lang="en-US" sz="1400" dirty="0">
                <a:latin typeface="Courier New" panose="02070309020205020404" pitchFamily="49" charset="0"/>
                <a:cs typeface="Courier New" panose="02070309020205020404" pitchFamily="49" charset="0"/>
              </a:rPr>
              <a:t>']+</a:t>
            </a:r>
            <a:r>
              <a:rPr lang="en-US" sz="1400" dirty="0">
                <a:solidFill>
                  <a:srgbClr val="7030A0"/>
                </a:solidFill>
                <a:latin typeface="Courier New" panose="02070309020205020404" pitchFamily="49" charset="0"/>
                <a:cs typeface="Courier New" panose="02070309020205020404" pitchFamily="49" charset="0"/>
              </a:rPr>
              <a:t>list</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dps_model.responses.keys</a:t>
            </a:r>
            <a:r>
              <a:rPr lang="en-US" sz="1400" dirty="0">
                <a:latin typeface="Courier New" panose="02070309020205020404" pitchFamily="49" charset="0"/>
                <a:cs typeface="Courier New" panose="02070309020205020404" pitchFamily="49" charset="0"/>
              </a:rPr>
              <a:t>())+[</a:t>
            </a:r>
            <a:r>
              <a:rPr lang="en-US" sz="1400" dirty="0">
                <a:solidFill>
                  <a:srgbClr val="00B050"/>
                </a:solidFill>
                <a:latin typeface="Courier New" panose="02070309020205020404" pitchFamily="49" charset="0"/>
                <a:cs typeface="Courier New" panose="02070309020205020404" pitchFamily="49" charset="0"/>
              </a:rPr>
              <a:t>'strategy</a:t>
            </a:r>
            <a:r>
              <a:rPr lang="en-US" sz="1400" dirty="0">
                <a:latin typeface="Courier New" panose="02070309020205020404" pitchFamily="49" charset="0"/>
                <a:cs typeface="Courier New" panose="02070309020205020404" pitchFamily="49" charset="0"/>
              </a:rPr>
              <a:t>']    </a:t>
            </a:r>
          </a:p>
          <a:p>
            <a:r>
              <a:rPr lang="en-US" sz="1400" dirty="0" err="1">
                <a:latin typeface="Courier New" panose="02070309020205020404" pitchFamily="49" charset="0"/>
                <a:cs typeface="Courier New" panose="02070309020205020404" pitchFamily="49" charset="0"/>
              </a:rPr>
              <a:t>merged_sorted</a:t>
            </a:r>
            <a:r>
              <a:rPr lang="en-US" sz="1400" dirty="0">
                <a:latin typeface="Courier New" panose="02070309020205020404" pitchFamily="49" charset="0"/>
                <a:cs typeface="Courier New" panose="02070309020205020404" pitchFamily="49" charset="0"/>
              </a:rPr>
              <a:t> = load(</a:t>
            </a:r>
            <a:r>
              <a:rPr lang="en-US" sz="1400" dirty="0">
                <a:solidFill>
                  <a:srgbClr val="00B050"/>
                </a:solidFill>
                <a:latin typeface="Courier New" panose="02070309020205020404" pitchFamily="49" charset="0"/>
                <a:cs typeface="Courier New" panose="02070309020205020404" pitchFamily="49" charset="0"/>
              </a:rPr>
              <a:t>'overallreference.csv</a:t>
            </a:r>
            <a:r>
              <a:rPr lang="en-US" sz="1400" dirty="0">
                <a:latin typeface="Courier New" panose="02070309020205020404" pitchFamily="49" charset="0"/>
                <a:cs typeface="Courier New" panose="02070309020205020404" pitchFamily="49" charset="0"/>
              </a:rPr>
              <a:t>', names=</a:t>
            </a:r>
            <a:r>
              <a:rPr lang="en-US" sz="1400" dirty="0" err="1">
                <a:latin typeface="Courier New" panose="02070309020205020404" pitchFamily="49" charset="0"/>
                <a:cs typeface="Courier New" panose="02070309020205020404" pitchFamily="49" charset="0"/>
              </a:rPr>
              <a:t>colnames</a:t>
            </a:r>
            <a:r>
              <a:rPr lang="en-US" sz="1400" dirty="0">
                <a:latin typeface="Courier New" panose="02070309020205020404" pitchFamily="49" charset="0"/>
                <a:cs typeface="Courier New" panose="02070309020205020404" pitchFamily="49" charset="0"/>
              </a:rPr>
              <a:t>)[1]</a:t>
            </a:r>
          </a:p>
        </p:txBody>
      </p:sp>
      <p:sp>
        <p:nvSpPr>
          <p:cNvPr id="9" name="Rectangle 8"/>
          <p:cNvSpPr/>
          <p:nvPr/>
        </p:nvSpPr>
        <p:spPr>
          <a:xfrm>
            <a:off x="381000" y="5008301"/>
            <a:ext cx="8153400" cy="461665"/>
          </a:xfrm>
          <a:prstGeom prst="rect">
            <a:avLst/>
          </a:prstGeom>
        </p:spPr>
        <p:txBody>
          <a:bodyPr wrap="square">
            <a:spAutoFit/>
          </a:bodyPr>
          <a:lstStyle/>
          <a:p>
            <a:r>
              <a:rPr lang="en-US" sz="2400" dirty="0"/>
              <a:t>To load and continue the analysis with this set run:</a:t>
            </a:r>
            <a:endParaRPr lang="en-US" sz="2400" dirty="0"/>
          </a:p>
        </p:txBody>
      </p:sp>
    </p:spTree>
    <p:extLst>
      <p:ext uri="{BB962C8B-B14F-4D97-AF65-F5344CB8AC3E}">
        <p14:creationId xmlns:p14="http://schemas.microsoft.com/office/powerpoint/2010/main" val="407005071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t>Investigating specific solutions</a:t>
            </a:r>
            <a:endParaRPr lang="en-US" dirty="0"/>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33</a:t>
            </a:fld>
            <a:endParaRPr lang="en-US" dirty="0"/>
          </a:p>
        </p:txBody>
      </p:sp>
      <p:sp>
        <p:nvSpPr>
          <p:cNvPr id="26"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7/30/2019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cxnSp>
        <p:nvCxnSpPr>
          <p:cNvPr id="8" name="Straight Connector 7"/>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6346740" y="3607772"/>
            <a:ext cx="2787735" cy="27326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TextBox 14"/>
          <p:cNvSpPr txBox="1"/>
          <p:nvPr/>
        </p:nvSpPr>
        <p:spPr>
          <a:xfrm>
            <a:off x="1600199" y="1447800"/>
            <a:ext cx="1600201" cy="738664"/>
          </a:xfrm>
          <a:prstGeom prst="rect">
            <a:avLst/>
          </a:prstGeom>
          <a:noFill/>
        </p:spPr>
        <p:txBody>
          <a:bodyPr wrap="square" rtlCol="0">
            <a:spAutoFit/>
          </a:bodyPr>
          <a:lstStyle/>
          <a:p>
            <a:pPr algn="r"/>
            <a:r>
              <a:rPr lang="en-US" sz="1400" dirty="0" smtClean="0"/>
              <a:t>DPS solution with highest economic benefits</a:t>
            </a:r>
            <a:endParaRPr lang="en-US" sz="1400" dirty="0"/>
          </a:p>
        </p:txBody>
      </p:sp>
      <p:sp>
        <p:nvSpPr>
          <p:cNvPr id="18" name="TextBox 17"/>
          <p:cNvSpPr txBox="1"/>
          <p:nvPr/>
        </p:nvSpPr>
        <p:spPr>
          <a:xfrm>
            <a:off x="-226129" y="3886200"/>
            <a:ext cx="1600201" cy="523220"/>
          </a:xfrm>
          <a:prstGeom prst="rect">
            <a:avLst/>
          </a:prstGeom>
          <a:noFill/>
        </p:spPr>
        <p:txBody>
          <a:bodyPr wrap="square" rtlCol="0">
            <a:spAutoFit/>
          </a:bodyPr>
          <a:lstStyle/>
          <a:p>
            <a:pPr algn="r"/>
            <a:r>
              <a:rPr lang="en-US" sz="1400" dirty="0" smtClean="0"/>
              <a:t>DPS solution with highest reliability</a:t>
            </a:r>
            <a:endParaRPr lang="en-US" sz="1400" dirty="0"/>
          </a:p>
        </p:txBody>
      </p:sp>
      <p:pic>
        <p:nvPicPr>
          <p:cNvPr id="10" name="Picture 9" descr="Screen Clippin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53769" y="1288438"/>
            <a:ext cx="3092971" cy="2774577"/>
          </a:xfrm>
          <a:prstGeom prst="rect">
            <a:avLst/>
          </a:prstGeom>
        </p:spPr>
      </p:pic>
      <p:pic>
        <p:nvPicPr>
          <p:cNvPr id="11" name="Picture 10" descr="Java High Dimensional Visualization"/>
          <p:cNvPicPr>
            <a:picLocks noChangeAspect="1"/>
          </p:cNvPicPr>
          <p:nvPr/>
        </p:nvPicPr>
        <p:blipFill rotWithShape="1">
          <a:blip r:embed="rId4">
            <a:extLst>
              <a:ext uri="{28A0092B-C50C-407E-A947-70E740481C1C}">
                <a14:useLocalDpi xmlns:a14="http://schemas.microsoft.com/office/drawing/2010/main" val="0"/>
              </a:ext>
            </a:extLst>
          </a:blip>
          <a:srcRect l="33195" t="26970" r="36099" b="24343"/>
          <a:stretch/>
        </p:blipFill>
        <p:spPr>
          <a:xfrm>
            <a:off x="1427440" y="3886200"/>
            <a:ext cx="2915959" cy="2521910"/>
          </a:xfrm>
          <a:prstGeom prst="rect">
            <a:avLst/>
          </a:prstGeom>
        </p:spPr>
      </p:pic>
      <p:sp>
        <p:nvSpPr>
          <p:cNvPr id="16" name="TextBox 15"/>
          <p:cNvSpPr txBox="1"/>
          <p:nvPr/>
        </p:nvSpPr>
        <p:spPr>
          <a:xfrm>
            <a:off x="8464006" y="3212068"/>
            <a:ext cx="679994" cy="369332"/>
          </a:xfrm>
          <a:prstGeom prst="rect">
            <a:avLst/>
          </a:prstGeom>
          <a:noFill/>
        </p:spPr>
        <p:txBody>
          <a:bodyPr wrap="none" rtlCol="0">
            <a:spAutoFit/>
          </a:bodyPr>
          <a:lstStyle/>
          <a:p>
            <a:r>
              <a:rPr lang="en-US" dirty="0" smtClean="0"/>
              <a:t>Fig. 4</a:t>
            </a:r>
            <a:endParaRPr lang="en-US" dirty="0"/>
          </a:p>
        </p:txBody>
      </p:sp>
    </p:spTree>
    <p:extLst>
      <p:ext uri="{BB962C8B-B14F-4D97-AF65-F5344CB8AC3E}">
        <p14:creationId xmlns:p14="http://schemas.microsoft.com/office/powerpoint/2010/main" val="15180078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t>Investigating specific solutions</a:t>
            </a:r>
            <a:endParaRPr lang="en-US" dirty="0"/>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34</a:t>
            </a:fld>
            <a:endParaRPr lang="en-US" dirty="0"/>
          </a:p>
        </p:txBody>
      </p:sp>
      <p:sp>
        <p:nvSpPr>
          <p:cNvPr id="26"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7/30/2019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cxnSp>
        <p:nvCxnSpPr>
          <p:cNvPr id="8" name="Straight Connector 7"/>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600199" y="1447800"/>
            <a:ext cx="1600201" cy="954107"/>
          </a:xfrm>
          <a:prstGeom prst="rect">
            <a:avLst/>
          </a:prstGeom>
          <a:noFill/>
        </p:spPr>
        <p:txBody>
          <a:bodyPr wrap="square" rtlCol="0">
            <a:spAutoFit/>
          </a:bodyPr>
          <a:lstStyle/>
          <a:p>
            <a:pPr algn="r"/>
            <a:r>
              <a:rPr lang="en-US" sz="1400" dirty="0" smtClean="0"/>
              <a:t>Intertemporal </a:t>
            </a:r>
            <a:r>
              <a:rPr lang="en-US" sz="1400" dirty="0" smtClean="0"/>
              <a:t>solution with highest economic benefits</a:t>
            </a:r>
            <a:endParaRPr lang="en-US" sz="1400" dirty="0"/>
          </a:p>
        </p:txBody>
      </p:sp>
      <p:sp>
        <p:nvSpPr>
          <p:cNvPr id="18" name="TextBox 17"/>
          <p:cNvSpPr txBox="1"/>
          <p:nvPr/>
        </p:nvSpPr>
        <p:spPr>
          <a:xfrm>
            <a:off x="-226129" y="3886200"/>
            <a:ext cx="1600201" cy="738664"/>
          </a:xfrm>
          <a:prstGeom prst="rect">
            <a:avLst/>
          </a:prstGeom>
          <a:noFill/>
        </p:spPr>
        <p:txBody>
          <a:bodyPr wrap="square" rtlCol="0">
            <a:spAutoFit/>
          </a:bodyPr>
          <a:lstStyle/>
          <a:p>
            <a:pPr algn="r"/>
            <a:r>
              <a:rPr lang="en-US" sz="1400" dirty="0" smtClean="0"/>
              <a:t>Intertemporal </a:t>
            </a:r>
            <a:r>
              <a:rPr lang="en-US" sz="1400" dirty="0" smtClean="0"/>
              <a:t>solution with highest reliability</a:t>
            </a:r>
            <a:endParaRPr lang="en-US" sz="1400" dirty="0"/>
          </a:p>
        </p:txBody>
      </p:sp>
      <p:pic>
        <p:nvPicPr>
          <p:cNvPr id="16" name="Picture 1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1483822"/>
            <a:ext cx="3016208" cy="2738798"/>
          </a:xfrm>
          <a:prstGeom prst="rect">
            <a:avLst/>
          </a:prstGeom>
        </p:spPr>
      </p:pic>
      <p:pic>
        <p:nvPicPr>
          <p:cNvPr id="17" name="Picture 16" descr="Java High Dimensional Visualization"/>
          <p:cNvPicPr>
            <a:picLocks noChangeAspect="1"/>
          </p:cNvPicPr>
          <p:nvPr/>
        </p:nvPicPr>
        <p:blipFill rotWithShape="1">
          <a:blip r:embed="rId3">
            <a:extLst>
              <a:ext uri="{28A0092B-C50C-407E-A947-70E740481C1C}">
                <a14:useLocalDpi xmlns:a14="http://schemas.microsoft.com/office/drawing/2010/main" val="0"/>
              </a:ext>
            </a:extLst>
          </a:blip>
          <a:srcRect l="34166" t="27082" r="35000" b="24029"/>
          <a:stretch/>
        </p:blipFill>
        <p:spPr>
          <a:xfrm>
            <a:off x="1379614" y="3906662"/>
            <a:ext cx="2819400" cy="2438400"/>
          </a:xfrm>
          <a:prstGeom prst="rect">
            <a:avLst/>
          </a:prstGeom>
        </p:spPr>
      </p:pic>
      <p:pic>
        <p:nvPicPr>
          <p:cNvPr id="20" name="Picture 19"/>
          <p:cNvPicPr>
            <a:picLocks noChangeAspect="1"/>
          </p:cNvPicPr>
          <p:nvPr/>
        </p:nvPicPr>
        <p:blipFill>
          <a:blip r:embed="rId4"/>
          <a:stretch>
            <a:fillRect/>
          </a:stretch>
        </p:blipFill>
        <p:spPr>
          <a:xfrm>
            <a:off x="6346740" y="3607772"/>
            <a:ext cx="2787735" cy="27326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1" name="TextBox 20"/>
          <p:cNvSpPr txBox="1"/>
          <p:nvPr/>
        </p:nvSpPr>
        <p:spPr>
          <a:xfrm>
            <a:off x="8464006" y="3212068"/>
            <a:ext cx="679994" cy="369332"/>
          </a:xfrm>
          <a:prstGeom prst="rect">
            <a:avLst/>
          </a:prstGeom>
          <a:noFill/>
        </p:spPr>
        <p:txBody>
          <a:bodyPr wrap="none" rtlCol="0">
            <a:spAutoFit/>
          </a:bodyPr>
          <a:lstStyle/>
          <a:p>
            <a:r>
              <a:rPr lang="en-US" dirty="0" smtClean="0"/>
              <a:t>Fig. 4</a:t>
            </a:r>
            <a:endParaRPr lang="en-US" dirty="0"/>
          </a:p>
        </p:txBody>
      </p:sp>
    </p:spTree>
    <p:extLst>
      <p:ext uri="{BB962C8B-B14F-4D97-AF65-F5344CB8AC3E}">
        <p14:creationId xmlns:p14="http://schemas.microsoft.com/office/powerpoint/2010/main" val="6336302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t>Investigating specific solutions</a:t>
            </a:r>
            <a:endParaRPr lang="en-US" dirty="0"/>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35</a:t>
            </a:fld>
            <a:endParaRPr lang="en-US" dirty="0"/>
          </a:p>
        </p:txBody>
      </p:sp>
      <p:sp>
        <p:nvSpPr>
          <p:cNvPr id="26"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ea typeface="CMU Bright" panose="02000603000000000000" pitchFamily="2" charset="0"/>
                <a:cs typeface="CMU Bright" panose="02000603000000000000" pitchFamily="2" charset="0"/>
              </a:rPr>
              <a:pPr/>
              <a:t>7/30/2019</a:t>
            </a:fld>
            <a:endParaRPr lang="en-US" sz="1200" dirty="0">
              <a:solidFill>
                <a:schemeClr val="tx1">
                  <a:tint val="75000"/>
                </a:schemeClr>
              </a:solidFill>
              <a:ea typeface="CMU Bright" panose="02000603000000000000" pitchFamily="2" charset="0"/>
              <a:cs typeface="CMU Bright" panose="02000603000000000000" pitchFamily="2" charset="0"/>
            </a:endParaRPr>
          </a:p>
        </p:txBody>
      </p:sp>
      <p:cxnSp>
        <p:nvCxnSpPr>
          <p:cNvPr id="8" name="Straight Connector 7"/>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1519" y="4267200"/>
            <a:ext cx="2974727" cy="20937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8600" y="821293"/>
            <a:ext cx="5872919" cy="4416562"/>
          </a:xfrm>
          <a:prstGeom prst="rect">
            <a:avLst/>
          </a:prstGeom>
        </p:spPr>
      </p:pic>
      <p:sp>
        <p:nvSpPr>
          <p:cNvPr id="14" name="Footer Placeholder 4"/>
          <p:cNvSpPr txBox="1">
            <a:spLocks/>
          </p:cNvSpPr>
          <p:nvPr/>
        </p:nvSpPr>
        <p:spPr>
          <a:xfrm>
            <a:off x="990600" y="6440951"/>
            <a:ext cx="2514600" cy="26464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latin typeface="+mj-lt"/>
              </a:rPr>
              <a:t>To generate this figure run </a:t>
            </a:r>
            <a:r>
              <a:rPr lang="en-US" dirty="0" smtClean="0">
                <a:latin typeface="+mj-lt"/>
                <a:hlinkClick r:id="rId4"/>
              </a:rPr>
              <a:t>this script</a:t>
            </a:r>
            <a:r>
              <a:rPr lang="en-US" dirty="0" smtClean="0">
                <a:latin typeface="+mj-lt"/>
              </a:rPr>
              <a:t>. </a:t>
            </a:r>
            <a:endParaRPr lang="en-US" dirty="0">
              <a:latin typeface="+mj-lt"/>
            </a:endParaRPr>
          </a:p>
        </p:txBody>
      </p:sp>
      <p:sp>
        <p:nvSpPr>
          <p:cNvPr id="16" name="TextBox 15"/>
          <p:cNvSpPr txBox="1"/>
          <p:nvPr/>
        </p:nvSpPr>
        <p:spPr>
          <a:xfrm rot="18335084">
            <a:off x="3781446" y="3280121"/>
            <a:ext cx="1828800" cy="307777"/>
          </a:xfrm>
          <a:prstGeom prst="rect">
            <a:avLst/>
          </a:prstGeom>
          <a:noFill/>
        </p:spPr>
        <p:txBody>
          <a:bodyPr wrap="square" rtlCol="0">
            <a:spAutoFit/>
          </a:bodyPr>
          <a:lstStyle/>
          <a:p>
            <a:pPr algn="r"/>
            <a:r>
              <a:rPr lang="en-US" sz="1400" dirty="0" smtClean="0"/>
              <a:t>DPS highest reliability</a:t>
            </a:r>
            <a:endParaRPr lang="en-US" sz="1400" dirty="0"/>
          </a:p>
        </p:txBody>
      </p:sp>
      <p:sp>
        <p:nvSpPr>
          <p:cNvPr id="17" name="TextBox 16"/>
          <p:cNvSpPr txBox="1"/>
          <p:nvPr/>
        </p:nvSpPr>
        <p:spPr>
          <a:xfrm>
            <a:off x="3352800" y="2191081"/>
            <a:ext cx="1828800" cy="307777"/>
          </a:xfrm>
          <a:prstGeom prst="rect">
            <a:avLst/>
          </a:prstGeom>
          <a:noFill/>
        </p:spPr>
        <p:txBody>
          <a:bodyPr wrap="square" rtlCol="0">
            <a:spAutoFit/>
          </a:bodyPr>
          <a:lstStyle/>
          <a:p>
            <a:pPr algn="r"/>
            <a:r>
              <a:rPr lang="en-US" sz="1400" dirty="0" smtClean="0"/>
              <a:t>DPS highest benefits</a:t>
            </a:r>
            <a:endParaRPr lang="en-US" sz="1400" dirty="0"/>
          </a:p>
        </p:txBody>
      </p:sp>
      <p:sp>
        <p:nvSpPr>
          <p:cNvPr id="19" name="TextBox 18"/>
          <p:cNvSpPr txBox="1"/>
          <p:nvPr/>
        </p:nvSpPr>
        <p:spPr>
          <a:xfrm rot="16200000">
            <a:off x="2821518" y="3322844"/>
            <a:ext cx="1580934" cy="307777"/>
          </a:xfrm>
          <a:prstGeom prst="rect">
            <a:avLst/>
          </a:prstGeom>
          <a:noFill/>
        </p:spPr>
        <p:txBody>
          <a:bodyPr wrap="square" rtlCol="0">
            <a:spAutoFit/>
          </a:bodyPr>
          <a:lstStyle/>
          <a:p>
            <a:pPr algn="r"/>
            <a:r>
              <a:rPr lang="en-US" sz="1400" dirty="0" smtClean="0"/>
              <a:t>Critical P threshold</a:t>
            </a:r>
            <a:endParaRPr lang="en-US" sz="1400" dirty="0"/>
          </a:p>
        </p:txBody>
      </p:sp>
      <p:sp>
        <p:nvSpPr>
          <p:cNvPr id="20" name="TextBox 19"/>
          <p:cNvSpPr txBox="1"/>
          <p:nvPr/>
        </p:nvSpPr>
        <p:spPr>
          <a:xfrm>
            <a:off x="8464006" y="3821668"/>
            <a:ext cx="679994" cy="369332"/>
          </a:xfrm>
          <a:prstGeom prst="rect">
            <a:avLst/>
          </a:prstGeom>
          <a:noFill/>
        </p:spPr>
        <p:txBody>
          <a:bodyPr wrap="none" rtlCol="0">
            <a:spAutoFit/>
          </a:bodyPr>
          <a:lstStyle/>
          <a:p>
            <a:r>
              <a:rPr lang="en-US" dirty="0" smtClean="0"/>
              <a:t>Fig. 6</a:t>
            </a:r>
            <a:endParaRPr lang="en-US" dirty="0"/>
          </a:p>
        </p:txBody>
      </p:sp>
    </p:spTree>
    <p:extLst>
      <p:ext uri="{BB962C8B-B14F-4D97-AF65-F5344CB8AC3E}">
        <p14:creationId xmlns:p14="http://schemas.microsoft.com/office/powerpoint/2010/main" val="32855160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this important?</a:t>
            </a:r>
            <a:endParaRPr lang="en-US" dirty="0"/>
          </a:p>
        </p:txBody>
      </p:sp>
      <p:sp>
        <p:nvSpPr>
          <p:cNvPr id="3" name="Content Placeholder 2"/>
          <p:cNvSpPr>
            <a:spLocks noGrp="1"/>
          </p:cNvSpPr>
          <p:nvPr>
            <p:ph idx="1"/>
          </p:nvPr>
        </p:nvSpPr>
        <p:spPr>
          <a:xfrm>
            <a:off x="490451" y="1257300"/>
            <a:ext cx="8229600" cy="1333500"/>
          </a:xfrm>
        </p:spPr>
        <p:txBody>
          <a:bodyPr>
            <a:normAutofit/>
          </a:bodyPr>
          <a:lstStyle/>
          <a:p>
            <a:r>
              <a:rPr lang="en-US" sz="1800" b="1" dirty="0" smtClean="0"/>
              <a:t>Policy diagnostics</a:t>
            </a:r>
            <a:r>
              <a:rPr lang="en-US" sz="1800" dirty="0" smtClean="0"/>
              <a:t>: </a:t>
            </a:r>
            <a:r>
              <a:rPr lang="en-US" sz="1800" i="1" dirty="0" smtClean="0"/>
              <a:t>What makes the </a:t>
            </a:r>
            <a:r>
              <a:rPr lang="en-US" sz="1800" i="1" dirty="0" smtClean="0"/>
              <a:t>identified policies different and how do they affect the system?</a:t>
            </a:r>
          </a:p>
          <a:p>
            <a:r>
              <a:rPr lang="en-US" sz="1800" dirty="0" smtClean="0"/>
              <a:t>This very important step allows us to investigate the candidate policies in more depth and derive insight about the system and how to best manage it. </a:t>
            </a:r>
          </a:p>
          <a:p>
            <a:endParaRPr lang="en-US" sz="1800" dirty="0" smtClean="0"/>
          </a:p>
          <a:p>
            <a:pPr marL="0" indent="0"/>
            <a:endParaRPr lang="en-US" sz="1800" dirty="0"/>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36</a:t>
            </a:fld>
            <a:endParaRPr lang="en-US"/>
          </a:p>
        </p:txBody>
      </p:sp>
      <p:sp>
        <p:nvSpPr>
          <p:cNvPr id="10" name="Rectangle 9"/>
          <p:cNvSpPr/>
          <p:nvPr/>
        </p:nvSpPr>
        <p:spPr>
          <a:xfrm>
            <a:off x="152400" y="152400"/>
            <a:ext cx="8839200" cy="5879803"/>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5867400" y="2786842"/>
            <a:ext cx="3340895" cy="2511743"/>
          </a:xfrm>
          <a:prstGeom prst="rect">
            <a:avLst/>
          </a:prstGeom>
        </p:spPr>
      </p:pic>
      <mc:AlternateContent xmlns:mc="http://schemas.openxmlformats.org/markup-compatibility/2006">
        <mc:Choice xmlns:a14="http://schemas.microsoft.com/office/drawing/2010/main" Requires="a14">
          <p:sp>
            <p:nvSpPr>
              <p:cNvPr id="9" name="Rectangle 8"/>
              <p:cNvSpPr/>
              <p:nvPr/>
            </p:nvSpPr>
            <p:spPr>
              <a:xfrm>
                <a:off x="304800" y="2754976"/>
                <a:ext cx="5257800" cy="3139321"/>
              </a:xfrm>
              <a:prstGeom prst="rect">
                <a:avLst/>
              </a:prstGeom>
            </p:spPr>
            <p:txBody>
              <a:bodyPr wrap="square">
                <a:spAutoFit/>
              </a:bodyPr>
              <a:lstStyle/>
              <a:p>
                <a:r>
                  <a:rPr lang="en-US" dirty="0" smtClean="0"/>
                  <a:t>Both </a:t>
                </a:r>
                <a:r>
                  <a:rPr lang="en-US" dirty="0"/>
                  <a:t>solutions map low P concentrations,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i="1">
                            <a:latin typeface="Cambria Math"/>
                          </a:rPr>
                          <m:t>𝑡</m:t>
                        </m:r>
                      </m:sub>
                    </m:sSub>
                  </m:oMath>
                </a14:m>
                <a:r>
                  <a:rPr lang="en-US" dirty="0"/>
                  <a:t> </a:t>
                </a:r>
                <a:r>
                  <a:rPr lang="en-US" dirty="0" smtClean="0"/>
                  <a:t>, to higher </a:t>
                </a:r>
                <a:r>
                  <a:rPr lang="en-US" dirty="0"/>
                  <a:t>P releases, </a:t>
                </a:r>
                <a14:m>
                  <m:oMath xmlns:m="http://schemas.openxmlformats.org/officeDocument/2006/math">
                    <m:sSub>
                      <m:sSubPr>
                        <m:ctrlPr>
                          <a:rPr lang="en-US" i="1">
                            <a:latin typeface="Cambria Math" panose="02040503050406030204" pitchFamily="18" charset="0"/>
                          </a:rPr>
                        </m:ctrlPr>
                      </m:sSubPr>
                      <m:e>
                        <m:r>
                          <a:rPr lang="en-US" i="1">
                            <a:latin typeface="Cambria Math"/>
                          </a:rPr>
                          <m:t>𝑎</m:t>
                        </m:r>
                      </m:e>
                      <m:sub>
                        <m:r>
                          <a:rPr lang="en-US" i="1">
                            <a:latin typeface="Cambria Math"/>
                          </a:rPr>
                          <m:t>𝑡</m:t>
                        </m:r>
                      </m:sub>
                    </m:sSub>
                  </m:oMath>
                </a14:m>
                <a:r>
                  <a:rPr lang="en-US" dirty="0" smtClean="0"/>
                  <a:t>, </a:t>
                </a:r>
                <a:r>
                  <a:rPr lang="en-US" dirty="0"/>
                  <a:t>and </a:t>
                </a:r>
                <a:r>
                  <a:rPr lang="en-US" dirty="0" smtClean="0"/>
                  <a:t>prescribe </a:t>
                </a:r>
                <a:r>
                  <a:rPr lang="en-US" dirty="0"/>
                  <a:t>decreased releases as the </a:t>
                </a:r>
                <a:r>
                  <a:rPr lang="en-US" dirty="0" smtClean="0"/>
                  <a:t>concentration </a:t>
                </a:r>
                <a:r>
                  <a:rPr lang="en-US" dirty="0"/>
                  <a:t>increases. </a:t>
                </a:r>
                <a:endParaRPr lang="en-US" dirty="0" smtClean="0"/>
              </a:p>
              <a:p>
                <a:r>
                  <a:rPr lang="en-US" dirty="0" smtClean="0"/>
                  <a:t>The </a:t>
                </a:r>
                <a:r>
                  <a:rPr lang="en-US" dirty="0"/>
                  <a:t>most reliable policy is </a:t>
                </a:r>
                <a:r>
                  <a:rPr lang="en-US" dirty="0" smtClean="0"/>
                  <a:t>more conservative</a:t>
                </a:r>
                <a:r>
                  <a:rPr lang="en-US" dirty="0"/>
                  <a:t>, </a:t>
                </a:r>
                <a:r>
                  <a:rPr lang="en-US" dirty="0" smtClean="0"/>
                  <a:t>starting to decrease its emissions earlier. </a:t>
                </a:r>
              </a:p>
              <a:p>
                <a:r>
                  <a:rPr lang="en-US" dirty="0" smtClean="0"/>
                  <a:t>Both policies start increasing discharges </a:t>
                </a:r>
                <a:r>
                  <a:rPr lang="en-US" dirty="0"/>
                  <a:t>beyond some lake P </a:t>
                </a:r>
                <a:r>
                  <a:rPr lang="en-US" dirty="0" smtClean="0"/>
                  <a:t>concentration, with </a:t>
                </a:r>
                <a:r>
                  <a:rPr lang="en-US" dirty="0"/>
                  <a:t>the benefits-maximizing solution doing so at </a:t>
                </a:r>
                <a:r>
                  <a:rPr lang="en-US" dirty="0" smtClean="0"/>
                  <a:t>lower </a:t>
                </a:r>
                <a:r>
                  <a:rPr lang="en-US" dirty="0"/>
                  <a:t>values. </a:t>
                </a:r>
                <a:r>
                  <a:rPr lang="en-US" dirty="0" smtClean="0"/>
                  <a:t>This appears to be as the levels approach the tipping point, beyond which it is best </a:t>
                </a:r>
                <a:r>
                  <a:rPr lang="en-US" dirty="0"/>
                  <a:t>to further maximize economic benefits.</a:t>
                </a:r>
              </a:p>
            </p:txBody>
          </p:sp>
        </mc:Choice>
        <mc:Fallback>
          <p:sp>
            <p:nvSpPr>
              <p:cNvPr id="9" name="Rectangle 8"/>
              <p:cNvSpPr>
                <a:spLocks noRot="1" noChangeAspect="1" noMove="1" noResize="1" noEditPoints="1" noAdjustHandles="1" noChangeArrowheads="1" noChangeShapeType="1" noTextEdit="1"/>
              </p:cNvSpPr>
              <p:nvPr/>
            </p:nvSpPr>
            <p:spPr>
              <a:xfrm>
                <a:off x="304800" y="2754976"/>
                <a:ext cx="5257800" cy="3139321"/>
              </a:xfrm>
              <a:prstGeom prst="rect">
                <a:avLst/>
              </a:prstGeom>
              <a:blipFill>
                <a:blip r:embed="rId3"/>
                <a:stretch>
                  <a:fillRect l="-927" t="-1165" r="-348" b="-2136"/>
                </a:stretch>
              </a:blipFill>
            </p:spPr>
            <p:txBody>
              <a:bodyPr/>
              <a:lstStyle/>
              <a:p>
                <a:r>
                  <a:rPr lang="en-US">
                    <a:noFill/>
                  </a:rPr>
                  <a:t> </a:t>
                </a:r>
              </a:p>
            </p:txBody>
          </p:sp>
        </mc:Fallback>
      </mc:AlternateContent>
      <p:sp>
        <p:nvSpPr>
          <p:cNvPr id="22" name="Oval 21"/>
          <p:cNvSpPr/>
          <p:nvPr/>
        </p:nvSpPr>
        <p:spPr>
          <a:xfrm>
            <a:off x="6248400" y="3092301"/>
            <a:ext cx="723900" cy="22062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p:nvPr/>
        </p:nvCxnSpPr>
        <p:spPr>
          <a:xfrm>
            <a:off x="4985148" y="3982792"/>
            <a:ext cx="1409700" cy="51300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7338342" y="3221494"/>
            <a:ext cx="1500857" cy="22062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960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2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Robustness Assessment</a:t>
            </a:r>
            <a:endParaRPr lang="en-US" dirty="0"/>
          </a:p>
        </p:txBody>
      </p:sp>
      <p:sp>
        <p:nvSpPr>
          <p:cNvPr id="3" name="Content Placeholder 2"/>
          <p:cNvSpPr>
            <a:spLocks noGrp="1"/>
          </p:cNvSpPr>
          <p:nvPr>
            <p:ph idx="1"/>
          </p:nvPr>
        </p:nvSpPr>
        <p:spPr>
          <a:xfrm>
            <a:off x="457200" y="1219200"/>
            <a:ext cx="8229600" cy="4800600"/>
          </a:xfrm>
        </p:spPr>
        <p:txBody>
          <a:bodyPr/>
          <a:lstStyle/>
          <a:p>
            <a:r>
              <a:rPr lang="en-US" dirty="0" smtClean="0"/>
              <a:t>Evaluated the performance of Intertemporal and DPS solutions on 1,000 Latin hypercube samples of parameter values, or “States of the World” (SOWs):</a:t>
            </a:r>
            <a:endParaRPr lang="en-US" dirty="0"/>
          </a:p>
        </p:txBody>
      </p:sp>
      <p:sp>
        <p:nvSpPr>
          <p:cNvPr id="4"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7/30/2019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37</a:t>
            </a:fld>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3684814131"/>
              </p:ext>
            </p:extLst>
          </p:nvPr>
        </p:nvGraphicFramePr>
        <p:xfrm>
          <a:off x="1524000" y="2738120"/>
          <a:ext cx="6096000" cy="259588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pPr algn="ctr"/>
                      <a:r>
                        <a:rPr lang="en-US" dirty="0" smtClean="0"/>
                        <a:t>Parameter</a:t>
                      </a:r>
                      <a:endParaRPr lang="en-US" dirty="0"/>
                    </a:p>
                  </a:txBody>
                  <a:tcPr/>
                </a:tc>
                <a:tc>
                  <a:txBody>
                    <a:bodyPr/>
                    <a:lstStyle/>
                    <a:p>
                      <a:pPr algn="ctr"/>
                      <a:r>
                        <a:rPr lang="en-US" dirty="0" smtClean="0"/>
                        <a:t>Base</a:t>
                      </a:r>
                      <a:r>
                        <a:rPr lang="en-US" baseline="0" dirty="0" smtClean="0"/>
                        <a:t> Value</a:t>
                      </a:r>
                      <a:endParaRPr lang="en-US" dirty="0"/>
                    </a:p>
                  </a:txBody>
                  <a:tcPr/>
                </a:tc>
                <a:tc>
                  <a:txBody>
                    <a:bodyPr/>
                    <a:lstStyle/>
                    <a:p>
                      <a:pPr algn="ctr"/>
                      <a:r>
                        <a:rPr lang="en-US" dirty="0" smtClean="0"/>
                        <a:t>Minimum</a:t>
                      </a:r>
                      <a:endParaRPr lang="en-US" dirty="0"/>
                    </a:p>
                  </a:txBody>
                  <a:tcPr/>
                </a:tc>
                <a:tc>
                  <a:txBody>
                    <a:bodyPr/>
                    <a:lstStyle/>
                    <a:p>
                      <a:pPr algn="ctr"/>
                      <a:r>
                        <a:rPr lang="en-US" dirty="0" smtClean="0"/>
                        <a:t>Maximum</a:t>
                      </a:r>
                      <a:endParaRPr lang="en-US" dirty="0"/>
                    </a:p>
                  </a:txBody>
                  <a:tcPr/>
                </a:tc>
                <a:extLst>
                  <a:ext uri="{0D108BD9-81ED-4DB2-BD59-A6C34878D82A}">
                    <a16:rowId xmlns:a16="http://schemas.microsoft.com/office/drawing/2014/main" val="10000"/>
                  </a:ext>
                </a:extLst>
              </a:tr>
              <a:tr h="370840">
                <a:tc>
                  <a:txBody>
                    <a:bodyPr/>
                    <a:lstStyle/>
                    <a:p>
                      <a:pPr algn="ctr"/>
                      <a:r>
                        <a:rPr lang="en-US" dirty="0" smtClean="0"/>
                        <a:t>b</a:t>
                      </a:r>
                      <a:endParaRPr lang="en-US" dirty="0"/>
                    </a:p>
                  </a:txBody>
                  <a:tcPr/>
                </a:tc>
                <a:tc>
                  <a:txBody>
                    <a:bodyPr/>
                    <a:lstStyle/>
                    <a:p>
                      <a:pPr algn="ctr"/>
                      <a:r>
                        <a:rPr lang="en-US" dirty="0" smtClean="0"/>
                        <a:t>0.42</a:t>
                      </a:r>
                      <a:endParaRPr lang="en-US" dirty="0"/>
                    </a:p>
                  </a:txBody>
                  <a:tcPr/>
                </a:tc>
                <a:tc>
                  <a:txBody>
                    <a:bodyPr/>
                    <a:lstStyle/>
                    <a:p>
                      <a:pPr algn="ctr"/>
                      <a:r>
                        <a:rPr lang="en-US" dirty="0" smtClean="0"/>
                        <a:t>0.1</a:t>
                      </a:r>
                      <a:endParaRPr lang="en-US" dirty="0"/>
                    </a:p>
                  </a:txBody>
                  <a:tcPr/>
                </a:tc>
                <a:tc>
                  <a:txBody>
                    <a:bodyPr/>
                    <a:lstStyle/>
                    <a:p>
                      <a:pPr algn="ctr"/>
                      <a:r>
                        <a:rPr lang="en-US" dirty="0" smtClean="0"/>
                        <a:t>0.45</a:t>
                      </a:r>
                      <a:endParaRPr lang="en-US" dirty="0"/>
                    </a:p>
                  </a:txBody>
                  <a:tcPr/>
                </a:tc>
                <a:extLst>
                  <a:ext uri="{0D108BD9-81ED-4DB2-BD59-A6C34878D82A}">
                    <a16:rowId xmlns:a16="http://schemas.microsoft.com/office/drawing/2014/main" val="10001"/>
                  </a:ext>
                </a:extLst>
              </a:tr>
              <a:tr h="370840">
                <a:tc>
                  <a:txBody>
                    <a:bodyPr/>
                    <a:lstStyle/>
                    <a:p>
                      <a:pPr algn="ctr"/>
                      <a:r>
                        <a:rPr lang="en-US" dirty="0" smtClean="0"/>
                        <a:t>q</a:t>
                      </a:r>
                      <a:endParaRPr lang="en-US" dirty="0"/>
                    </a:p>
                  </a:txBody>
                  <a:tcPr/>
                </a:tc>
                <a:tc>
                  <a:txBody>
                    <a:bodyPr/>
                    <a:lstStyle/>
                    <a:p>
                      <a:pPr algn="ctr"/>
                      <a:r>
                        <a:rPr lang="en-US" dirty="0" smtClean="0"/>
                        <a:t>2</a:t>
                      </a:r>
                      <a:endParaRPr lang="en-US" dirty="0"/>
                    </a:p>
                  </a:txBody>
                  <a:tcPr/>
                </a:tc>
                <a:tc>
                  <a:txBody>
                    <a:bodyPr/>
                    <a:lstStyle/>
                    <a:p>
                      <a:pPr algn="ctr"/>
                      <a:r>
                        <a:rPr lang="en-US" dirty="0" smtClean="0"/>
                        <a:t>2.0</a:t>
                      </a:r>
                      <a:endParaRPr lang="en-US" dirty="0"/>
                    </a:p>
                  </a:txBody>
                  <a:tcPr/>
                </a:tc>
                <a:tc>
                  <a:txBody>
                    <a:bodyPr/>
                    <a:lstStyle/>
                    <a:p>
                      <a:pPr algn="ctr"/>
                      <a:r>
                        <a:rPr lang="en-US" dirty="0" smtClean="0"/>
                        <a:t>4.5</a:t>
                      </a:r>
                      <a:endParaRPr lang="en-US" dirty="0"/>
                    </a:p>
                  </a:txBody>
                  <a:tcPr/>
                </a:tc>
                <a:extLst>
                  <a:ext uri="{0D108BD9-81ED-4DB2-BD59-A6C34878D82A}">
                    <a16:rowId xmlns:a16="http://schemas.microsoft.com/office/drawing/2014/main" val="10002"/>
                  </a:ext>
                </a:extLst>
              </a:tr>
              <a:tr h="370840">
                <a:tc>
                  <a:txBody>
                    <a:bodyPr/>
                    <a:lstStyle/>
                    <a:p>
                      <a:pPr algn="ctr"/>
                      <a:r>
                        <a:rPr lang="en-US" dirty="0" smtClean="0">
                          <a:latin typeface="Calibri"/>
                        </a:rPr>
                        <a:t>µ</a:t>
                      </a:r>
                      <a:endParaRPr lang="en-US" dirty="0"/>
                    </a:p>
                  </a:txBody>
                  <a:tcPr/>
                </a:tc>
                <a:tc>
                  <a:txBody>
                    <a:bodyPr/>
                    <a:lstStyle/>
                    <a:p>
                      <a:pPr algn="ctr"/>
                      <a:r>
                        <a:rPr lang="en-US" dirty="0" smtClean="0"/>
                        <a:t>0.03</a:t>
                      </a:r>
                      <a:endParaRPr lang="en-US" dirty="0"/>
                    </a:p>
                  </a:txBody>
                  <a:tcPr/>
                </a:tc>
                <a:tc>
                  <a:txBody>
                    <a:bodyPr/>
                    <a:lstStyle/>
                    <a:p>
                      <a:pPr algn="ctr"/>
                      <a:r>
                        <a:rPr lang="en-US" dirty="0" smtClean="0"/>
                        <a:t>0.01</a:t>
                      </a:r>
                      <a:endParaRPr lang="en-US" dirty="0"/>
                    </a:p>
                  </a:txBody>
                  <a:tcPr/>
                </a:tc>
                <a:tc>
                  <a:txBody>
                    <a:bodyPr/>
                    <a:lstStyle/>
                    <a:p>
                      <a:pPr algn="ctr"/>
                      <a:r>
                        <a:rPr lang="en-US" dirty="0" smtClean="0"/>
                        <a:t>0.05</a:t>
                      </a:r>
                      <a:endParaRPr lang="en-US" dirty="0"/>
                    </a:p>
                  </a:txBody>
                  <a:tcPr/>
                </a:tc>
                <a:extLst>
                  <a:ext uri="{0D108BD9-81ED-4DB2-BD59-A6C34878D82A}">
                    <a16:rowId xmlns:a16="http://schemas.microsoft.com/office/drawing/2014/main" val="10003"/>
                  </a:ext>
                </a:extLst>
              </a:tr>
              <a:tr h="370840">
                <a:tc>
                  <a:txBody>
                    <a:bodyPr/>
                    <a:lstStyle/>
                    <a:p>
                      <a:pPr algn="ctr"/>
                      <a:r>
                        <a:rPr lang="el-GR" dirty="0" smtClean="0">
                          <a:latin typeface="Calibri"/>
                        </a:rPr>
                        <a:t>σ</a:t>
                      </a:r>
                      <a:endParaRPr lang="en-US" dirty="0"/>
                    </a:p>
                  </a:txBody>
                  <a:tcPr/>
                </a:tc>
                <a:tc>
                  <a:txBody>
                    <a:bodyPr/>
                    <a:lstStyle/>
                    <a:p>
                      <a:pPr algn="ctr"/>
                      <a:r>
                        <a:rPr lang="en-US" dirty="0" smtClean="0">
                          <a:latin typeface="Calibri"/>
                        </a:rPr>
                        <a:t>√10</a:t>
                      </a:r>
                      <a:r>
                        <a:rPr lang="en-US" baseline="30000" dirty="0" smtClean="0">
                          <a:latin typeface="Calibri"/>
                        </a:rPr>
                        <a:t>-5 </a:t>
                      </a:r>
                      <a:r>
                        <a:rPr lang="en-US" baseline="0" dirty="0" smtClean="0">
                          <a:latin typeface="Calibri"/>
                        </a:rPr>
                        <a:t>≈ 0.003</a:t>
                      </a:r>
                      <a:endParaRPr lang="en-US" baseline="0" dirty="0"/>
                    </a:p>
                  </a:txBody>
                  <a:tcPr/>
                </a:tc>
                <a:tc>
                  <a:txBody>
                    <a:bodyPr/>
                    <a:lstStyle/>
                    <a:p>
                      <a:pPr algn="ctr"/>
                      <a:r>
                        <a:rPr lang="en-US" dirty="0" smtClean="0"/>
                        <a:t>0.001</a:t>
                      </a:r>
                      <a:endParaRPr lang="en-US" dirty="0"/>
                    </a:p>
                  </a:txBody>
                  <a:tcPr/>
                </a:tc>
                <a:tc>
                  <a:txBody>
                    <a:bodyPr/>
                    <a:lstStyle/>
                    <a:p>
                      <a:pPr algn="ctr"/>
                      <a:r>
                        <a:rPr lang="en-US" dirty="0" smtClean="0"/>
                        <a:t>0.005</a:t>
                      </a:r>
                      <a:endParaRPr lang="en-US" dirty="0"/>
                    </a:p>
                  </a:txBody>
                  <a:tcPr/>
                </a:tc>
                <a:extLst>
                  <a:ext uri="{0D108BD9-81ED-4DB2-BD59-A6C34878D82A}">
                    <a16:rowId xmlns:a16="http://schemas.microsoft.com/office/drawing/2014/main" val="10004"/>
                  </a:ext>
                </a:extLst>
              </a:tr>
              <a:tr h="370840">
                <a:tc>
                  <a:txBody>
                    <a:bodyPr/>
                    <a:lstStyle/>
                    <a:p>
                      <a:pPr algn="ctr"/>
                      <a:r>
                        <a:rPr lang="en-US" dirty="0" smtClean="0"/>
                        <a:t>X</a:t>
                      </a:r>
                      <a:r>
                        <a:rPr lang="en-US" baseline="-25000"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0.3</a:t>
                      </a:r>
                      <a:endParaRPr lang="en-US" dirty="0"/>
                    </a:p>
                  </a:txBody>
                  <a:tcPr/>
                </a:tc>
                <a:extLst>
                  <a:ext uri="{0D108BD9-81ED-4DB2-BD59-A6C34878D82A}">
                    <a16:rowId xmlns:a16="http://schemas.microsoft.com/office/drawing/2014/main" val="10005"/>
                  </a:ext>
                </a:extLst>
              </a:tr>
              <a:tr h="370840">
                <a:tc>
                  <a:txBody>
                    <a:bodyPr/>
                    <a:lstStyle/>
                    <a:p>
                      <a:pPr algn="ctr"/>
                      <a:r>
                        <a:rPr lang="el-GR" dirty="0" smtClean="0">
                          <a:latin typeface="Calibri"/>
                        </a:rPr>
                        <a:t>δ</a:t>
                      </a:r>
                      <a:endParaRPr lang="en-US" dirty="0"/>
                    </a:p>
                  </a:txBody>
                  <a:tcPr/>
                </a:tc>
                <a:tc>
                  <a:txBody>
                    <a:bodyPr/>
                    <a:lstStyle/>
                    <a:p>
                      <a:pPr algn="ctr"/>
                      <a:r>
                        <a:rPr lang="en-US" dirty="0" smtClean="0"/>
                        <a:t>0.98</a:t>
                      </a:r>
                      <a:endParaRPr lang="en-US" dirty="0"/>
                    </a:p>
                  </a:txBody>
                  <a:tcPr/>
                </a:tc>
                <a:tc>
                  <a:txBody>
                    <a:bodyPr/>
                    <a:lstStyle/>
                    <a:p>
                      <a:pPr algn="ctr"/>
                      <a:r>
                        <a:rPr lang="en-US" dirty="0" smtClean="0"/>
                        <a:t>0.93</a:t>
                      </a:r>
                      <a:endParaRPr lang="en-US" dirty="0"/>
                    </a:p>
                  </a:txBody>
                  <a:tcPr/>
                </a:tc>
                <a:tc>
                  <a:txBody>
                    <a:bodyPr/>
                    <a:lstStyle/>
                    <a:p>
                      <a:pPr algn="ctr"/>
                      <a:r>
                        <a:rPr lang="en-US" dirty="0" smtClean="0"/>
                        <a:t>0.99</a:t>
                      </a:r>
                      <a:endParaRPr lang="en-US" dirty="0"/>
                    </a:p>
                  </a:txBody>
                  <a:tcPr/>
                </a:tc>
                <a:extLst>
                  <a:ext uri="{0D108BD9-81ED-4DB2-BD59-A6C34878D82A}">
                    <a16:rowId xmlns:a16="http://schemas.microsoft.com/office/drawing/2014/main" val="10006"/>
                  </a:ext>
                </a:extLst>
              </a:tr>
            </a:tbl>
          </a:graphicData>
        </a:graphic>
      </p:graphicFrame>
      <p:sp>
        <p:nvSpPr>
          <p:cNvPr id="8" name="Footer Placeholder 4"/>
          <p:cNvSpPr>
            <a:spLocks noGrp="1"/>
          </p:cNvSpPr>
          <p:nvPr>
            <p:ph type="ftr" sz="quarter" idx="4294967295"/>
          </p:nvPr>
        </p:nvSpPr>
        <p:spPr>
          <a:xfrm>
            <a:off x="1828800" y="6440951"/>
            <a:ext cx="2971800" cy="264649"/>
          </a:xfrm>
          <a:prstGeom prst="rect">
            <a:avLst/>
          </a:prstGeom>
        </p:spPr>
        <p:txBody>
          <a:bodyPr/>
          <a:lstStyle/>
          <a:p>
            <a:endParaRPr lang="en-US" dirty="0"/>
          </a:p>
        </p:txBody>
      </p:sp>
      <p:cxnSp>
        <p:nvCxnSpPr>
          <p:cNvPr id="10" name="Straight Connector 9"/>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32001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Robustness Assessment</a:t>
            </a:r>
            <a:endParaRPr lang="en-US" dirty="0"/>
          </a:p>
        </p:txBody>
      </p:sp>
      <p:sp>
        <p:nvSpPr>
          <p:cNvPr id="3" name="Content Placeholder 2"/>
          <p:cNvSpPr>
            <a:spLocks noGrp="1"/>
          </p:cNvSpPr>
          <p:nvPr>
            <p:ph idx="1"/>
          </p:nvPr>
        </p:nvSpPr>
        <p:spPr>
          <a:xfrm>
            <a:off x="457200" y="1219200"/>
            <a:ext cx="8229600" cy="4800600"/>
          </a:xfrm>
        </p:spPr>
        <p:txBody>
          <a:bodyPr/>
          <a:lstStyle/>
          <a:p>
            <a:r>
              <a:rPr lang="en-US" dirty="0" smtClean="0"/>
              <a:t>Evaluated the performance of Intertemporal and DPS solutions on 1,000 Latin hypercube samples of parameter values, or “States of the World” (SOWs):</a:t>
            </a:r>
            <a:endParaRPr lang="en-US" dirty="0"/>
          </a:p>
        </p:txBody>
      </p:sp>
      <p:sp>
        <p:nvSpPr>
          <p:cNvPr id="4" name="Date Placeholder 3"/>
          <p:cNvSpPr>
            <a:spLocks noGrp="1"/>
          </p:cNvSpPr>
          <p:nvPr>
            <p:ph type="dt" sz="half" idx="4294967295"/>
          </p:nvPr>
        </p:nvSpPr>
        <p:spPr>
          <a:xfrm>
            <a:off x="6477000" y="6440951"/>
            <a:ext cx="990600" cy="264649"/>
          </a:xfrm>
          <a:prstGeom prst="rect">
            <a:avLst/>
          </a:prstGeom>
        </p:spPr>
        <p:txBody>
          <a:bodyPr/>
          <a:lstStyle/>
          <a:p>
            <a:fld id="{8CCD89BF-9AF6-4FBB-B4F8-FE6C71A2DBF3}" type="datetime1">
              <a:rPr lang="en-US" smtClean="0"/>
              <a:t>7/30/2019</a:t>
            </a:fld>
            <a:endParaRPr lang="en-US" dirty="0"/>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38</a:t>
            </a:fld>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650098785"/>
              </p:ext>
            </p:extLst>
          </p:nvPr>
        </p:nvGraphicFramePr>
        <p:xfrm>
          <a:off x="1524000" y="2738120"/>
          <a:ext cx="6096000" cy="259588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pPr algn="ctr"/>
                      <a:r>
                        <a:rPr lang="en-US" dirty="0" smtClean="0"/>
                        <a:t>Parameter</a:t>
                      </a:r>
                      <a:endParaRPr lang="en-US" dirty="0"/>
                    </a:p>
                  </a:txBody>
                  <a:tcPr/>
                </a:tc>
                <a:tc>
                  <a:txBody>
                    <a:bodyPr/>
                    <a:lstStyle/>
                    <a:p>
                      <a:pPr algn="ctr"/>
                      <a:r>
                        <a:rPr lang="en-US" dirty="0" smtClean="0"/>
                        <a:t>Base</a:t>
                      </a:r>
                      <a:r>
                        <a:rPr lang="en-US" baseline="0" dirty="0" smtClean="0"/>
                        <a:t> Value</a:t>
                      </a:r>
                      <a:endParaRPr lang="en-US" dirty="0"/>
                    </a:p>
                  </a:txBody>
                  <a:tcPr/>
                </a:tc>
                <a:tc>
                  <a:txBody>
                    <a:bodyPr/>
                    <a:lstStyle/>
                    <a:p>
                      <a:pPr algn="ctr"/>
                      <a:r>
                        <a:rPr lang="en-US" dirty="0" smtClean="0"/>
                        <a:t>Minimum</a:t>
                      </a:r>
                      <a:endParaRPr lang="en-US" dirty="0"/>
                    </a:p>
                  </a:txBody>
                  <a:tcPr/>
                </a:tc>
                <a:tc>
                  <a:txBody>
                    <a:bodyPr/>
                    <a:lstStyle/>
                    <a:p>
                      <a:pPr algn="ctr"/>
                      <a:r>
                        <a:rPr lang="en-US" dirty="0" smtClean="0"/>
                        <a:t>Maximum</a:t>
                      </a:r>
                      <a:endParaRPr lang="en-US" dirty="0"/>
                    </a:p>
                  </a:txBody>
                  <a:tcPr/>
                </a:tc>
                <a:extLst>
                  <a:ext uri="{0D108BD9-81ED-4DB2-BD59-A6C34878D82A}">
                    <a16:rowId xmlns:a16="http://schemas.microsoft.com/office/drawing/2014/main" val="10000"/>
                  </a:ext>
                </a:extLst>
              </a:tr>
              <a:tr h="370840">
                <a:tc>
                  <a:txBody>
                    <a:bodyPr/>
                    <a:lstStyle/>
                    <a:p>
                      <a:pPr algn="ctr"/>
                      <a:r>
                        <a:rPr lang="en-US" dirty="0" smtClean="0"/>
                        <a:t>b</a:t>
                      </a:r>
                      <a:endParaRPr lang="en-US" dirty="0"/>
                    </a:p>
                  </a:txBody>
                  <a:tcPr/>
                </a:tc>
                <a:tc>
                  <a:txBody>
                    <a:bodyPr/>
                    <a:lstStyle/>
                    <a:p>
                      <a:pPr algn="ctr"/>
                      <a:r>
                        <a:rPr lang="en-US" dirty="0" smtClean="0"/>
                        <a:t>0.42</a:t>
                      </a:r>
                      <a:endParaRPr lang="en-US" dirty="0"/>
                    </a:p>
                  </a:txBody>
                  <a:tcPr/>
                </a:tc>
                <a:tc>
                  <a:txBody>
                    <a:bodyPr/>
                    <a:lstStyle/>
                    <a:p>
                      <a:pPr algn="ctr"/>
                      <a:r>
                        <a:rPr lang="en-US" dirty="0" smtClean="0"/>
                        <a:t>0.1</a:t>
                      </a:r>
                      <a:endParaRPr lang="en-US" dirty="0"/>
                    </a:p>
                  </a:txBody>
                  <a:tcPr/>
                </a:tc>
                <a:tc>
                  <a:txBody>
                    <a:bodyPr/>
                    <a:lstStyle/>
                    <a:p>
                      <a:pPr algn="ctr"/>
                      <a:r>
                        <a:rPr lang="en-US" dirty="0" smtClean="0"/>
                        <a:t>0.45</a:t>
                      </a:r>
                      <a:endParaRPr lang="en-US" dirty="0"/>
                    </a:p>
                  </a:txBody>
                  <a:tcPr/>
                </a:tc>
                <a:extLst>
                  <a:ext uri="{0D108BD9-81ED-4DB2-BD59-A6C34878D82A}">
                    <a16:rowId xmlns:a16="http://schemas.microsoft.com/office/drawing/2014/main" val="10001"/>
                  </a:ext>
                </a:extLst>
              </a:tr>
              <a:tr h="370840">
                <a:tc>
                  <a:txBody>
                    <a:bodyPr/>
                    <a:lstStyle/>
                    <a:p>
                      <a:pPr algn="ctr"/>
                      <a:r>
                        <a:rPr lang="en-US" dirty="0" smtClean="0"/>
                        <a:t>q</a:t>
                      </a:r>
                      <a:endParaRPr lang="en-US" dirty="0"/>
                    </a:p>
                  </a:txBody>
                  <a:tcPr/>
                </a:tc>
                <a:tc>
                  <a:txBody>
                    <a:bodyPr/>
                    <a:lstStyle/>
                    <a:p>
                      <a:pPr algn="ctr"/>
                      <a:r>
                        <a:rPr lang="en-US" dirty="0" smtClean="0"/>
                        <a:t>2</a:t>
                      </a:r>
                      <a:endParaRPr lang="en-US" dirty="0"/>
                    </a:p>
                  </a:txBody>
                  <a:tcPr/>
                </a:tc>
                <a:tc>
                  <a:txBody>
                    <a:bodyPr/>
                    <a:lstStyle/>
                    <a:p>
                      <a:pPr algn="ctr"/>
                      <a:r>
                        <a:rPr lang="en-US" dirty="0" smtClean="0"/>
                        <a:t>2.0</a:t>
                      </a:r>
                      <a:endParaRPr lang="en-US" dirty="0"/>
                    </a:p>
                  </a:txBody>
                  <a:tcPr/>
                </a:tc>
                <a:tc>
                  <a:txBody>
                    <a:bodyPr/>
                    <a:lstStyle/>
                    <a:p>
                      <a:pPr algn="ctr"/>
                      <a:r>
                        <a:rPr lang="en-US" dirty="0" smtClean="0"/>
                        <a:t>4.5</a:t>
                      </a:r>
                      <a:endParaRPr lang="en-US" dirty="0"/>
                    </a:p>
                  </a:txBody>
                  <a:tcPr/>
                </a:tc>
                <a:extLst>
                  <a:ext uri="{0D108BD9-81ED-4DB2-BD59-A6C34878D82A}">
                    <a16:rowId xmlns:a16="http://schemas.microsoft.com/office/drawing/2014/main" val="10002"/>
                  </a:ext>
                </a:extLst>
              </a:tr>
              <a:tr h="370840">
                <a:tc>
                  <a:txBody>
                    <a:bodyPr/>
                    <a:lstStyle/>
                    <a:p>
                      <a:pPr algn="ctr"/>
                      <a:r>
                        <a:rPr lang="en-US" dirty="0" smtClean="0">
                          <a:latin typeface="Calibri"/>
                        </a:rPr>
                        <a:t>µ</a:t>
                      </a:r>
                      <a:endParaRPr lang="en-US" dirty="0"/>
                    </a:p>
                  </a:txBody>
                  <a:tcPr/>
                </a:tc>
                <a:tc>
                  <a:txBody>
                    <a:bodyPr/>
                    <a:lstStyle/>
                    <a:p>
                      <a:pPr algn="ctr"/>
                      <a:r>
                        <a:rPr lang="en-US" dirty="0" smtClean="0"/>
                        <a:t>0.03</a:t>
                      </a:r>
                      <a:endParaRPr lang="en-US" dirty="0"/>
                    </a:p>
                  </a:txBody>
                  <a:tcPr/>
                </a:tc>
                <a:tc>
                  <a:txBody>
                    <a:bodyPr/>
                    <a:lstStyle/>
                    <a:p>
                      <a:pPr algn="ctr"/>
                      <a:r>
                        <a:rPr lang="en-US" dirty="0" smtClean="0"/>
                        <a:t>0.01</a:t>
                      </a:r>
                      <a:endParaRPr lang="en-US" dirty="0"/>
                    </a:p>
                  </a:txBody>
                  <a:tcPr/>
                </a:tc>
                <a:tc>
                  <a:txBody>
                    <a:bodyPr/>
                    <a:lstStyle/>
                    <a:p>
                      <a:pPr algn="ctr"/>
                      <a:r>
                        <a:rPr lang="en-US" dirty="0" smtClean="0"/>
                        <a:t>0.05</a:t>
                      </a:r>
                      <a:endParaRPr lang="en-US" dirty="0"/>
                    </a:p>
                  </a:txBody>
                  <a:tcPr/>
                </a:tc>
                <a:extLst>
                  <a:ext uri="{0D108BD9-81ED-4DB2-BD59-A6C34878D82A}">
                    <a16:rowId xmlns:a16="http://schemas.microsoft.com/office/drawing/2014/main" val="10003"/>
                  </a:ext>
                </a:extLst>
              </a:tr>
              <a:tr h="370840">
                <a:tc>
                  <a:txBody>
                    <a:bodyPr/>
                    <a:lstStyle/>
                    <a:p>
                      <a:pPr algn="ctr"/>
                      <a:r>
                        <a:rPr lang="el-GR" dirty="0" smtClean="0">
                          <a:latin typeface="Calibri"/>
                        </a:rPr>
                        <a:t>σ</a:t>
                      </a:r>
                      <a:endParaRPr lang="en-US" dirty="0"/>
                    </a:p>
                  </a:txBody>
                  <a:tcPr/>
                </a:tc>
                <a:tc>
                  <a:txBody>
                    <a:bodyPr/>
                    <a:lstStyle/>
                    <a:p>
                      <a:pPr algn="ctr"/>
                      <a:r>
                        <a:rPr lang="en-US" dirty="0" smtClean="0">
                          <a:latin typeface="Calibri"/>
                        </a:rPr>
                        <a:t>√10</a:t>
                      </a:r>
                      <a:r>
                        <a:rPr lang="en-US" baseline="30000" dirty="0" smtClean="0">
                          <a:latin typeface="Calibri"/>
                        </a:rPr>
                        <a:t>-5 </a:t>
                      </a:r>
                      <a:r>
                        <a:rPr lang="en-US" baseline="0" dirty="0" smtClean="0">
                          <a:latin typeface="Calibri"/>
                        </a:rPr>
                        <a:t>≈ 0.003</a:t>
                      </a:r>
                      <a:endParaRPr lang="en-US" baseline="0" dirty="0"/>
                    </a:p>
                  </a:txBody>
                  <a:tcPr/>
                </a:tc>
                <a:tc>
                  <a:txBody>
                    <a:bodyPr/>
                    <a:lstStyle/>
                    <a:p>
                      <a:pPr algn="ctr"/>
                      <a:r>
                        <a:rPr lang="en-US" dirty="0" smtClean="0"/>
                        <a:t>0.001</a:t>
                      </a:r>
                      <a:endParaRPr lang="en-US" dirty="0"/>
                    </a:p>
                  </a:txBody>
                  <a:tcPr/>
                </a:tc>
                <a:tc>
                  <a:txBody>
                    <a:bodyPr/>
                    <a:lstStyle/>
                    <a:p>
                      <a:pPr algn="ctr"/>
                      <a:r>
                        <a:rPr lang="en-US" dirty="0" smtClean="0"/>
                        <a:t>0.005</a:t>
                      </a:r>
                      <a:endParaRPr lang="en-US" dirty="0"/>
                    </a:p>
                  </a:txBody>
                  <a:tcPr/>
                </a:tc>
                <a:extLst>
                  <a:ext uri="{0D108BD9-81ED-4DB2-BD59-A6C34878D82A}">
                    <a16:rowId xmlns:a16="http://schemas.microsoft.com/office/drawing/2014/main" val="10004"/>
                  </a:ext>
                </a:extLst>
              </a:tr>
              <a:tr h="370840">
                <a:tc>
                  <a:txBody>
                    <a:bodyPr/>
                    <a:lstStyle/>
                    <a:p>
                      <a:pPr algn="ctr"/>
                      <a:r>
                        <a:rPr lang="en-US" dirty="0" smtClean="0"/>
                        <a:t>X</a:t>
                      </a:r>
                      <a:r>
                        <a:rPr lang="en-US" baseline="-25000"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0.3</a:t>
                      </a:r>
                      <a:endParaRPr lang="en-US" dirty="0"/>
                    </a:p>
                  </a:txBody>
                  <a:tcPr/>
                </a:tc>
                <a:extLst>
                  <a:ext uri="{0D108BD9-81ED-4DB2-BD59-A6C34878D82A}">
                    <a16:rowId xmlns:a16="http://schemas.microsoft.com/office/drawing/2014/main" val="10005"/>
                  </a:ext>
                </a:extLst>
              </a:tr>
              <a:tr h="370840">
                <a:tc>
                  <a:txBody>
                    <a:bodyPr/>
                    <a:lstStyle/>
                    <a:p>
                      <a:pPr algn="ctr"/>
                      <a:r>
                        <a:rPr lang="el-GR" dirty="0" smtClean="0">
                          <a:latin typeface="Calibri"/>
                        </a:rPr>
                        <a:t>δ</a:t>
                      </a:r>
                      <a:endParaRPr lang="en-US" dirty="0"/>
                    </a:p>
                  </a:txBody>
                  <a:tcPr/>
                </a:tc>
                <a:tc>
                  <a:txBody>
                    <a:bodyPr/>
                    <a:lstStyle/>
                    <a:p>
                      <a:pPr algn="ctr"/>
                      <a:r>
                        <a:rPr lang="en-US" dirty="0" smtClean="0"/>
                        <a:t>0.98</a:t>
                      </a:r>
                      <a:endParaRPr lang="en-US" dirty="0"/>
                    </a:p>
                  </a:txBody>
                  <a:tcPr/>
                </a:tc>
                <a:tc>
                  <a:txBody>
                    <a:bodyPr/>
                    <a:lstStyle/>
                    <a:p>
                      <a:pPr algn="ctr"/>
                      <a:r>
                        <a:rPr lang="en-US" dirty="0" smtClean="0"/>
                        <a:t>0.93</a:t>
                      </a:r>
                      <a:endParaRPr lang="en-US" dirty="0"/>
                    </a:p>
                  </a:txBody>
                  <a:tcPr/>
                </a:tc>
                <a:tc>
                  <a:txBody>
                    <a:bodyPr/>
                    <a:lstStyle/>
                    <a:p>
                      <a:pPr algn="ctr"/>
                      <a:r>
                        <a:rPr lang="en-US" dirty="0" smtClean="0"/>
                        <a:t>0.99</a:t>
                      </a:r>
                      <a:endParaRPr lang="en-US" dirty="0"/>
                    </a:p>
                  </a:txBody>
                  <a:tcPr/>
                </a:tc>
                <a:extLst>
                  <a:ext uri="{0D108BD9-81ED-4DB2-BD59-A6C34878D82A}">
                    <a16:rowId xmlns:a16="http://schemas.microsoft.com/office/drawing/2014/main" val="10006"/>
                  </a:ext>
                </a:extLst>
              </a:tr>
            </a:tbl>
          </a:graphicData>
        </a:graphic>
      </p:graphicFrame>
      <p:cxnSp>
        <p:nvCxnSpPr>
          <p:cNvPr id="10" name="Straight Connector 9"/>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304800" y="304800"/>
            <a:ext cx="8534400" cy="5638800"/>
          </a:xfrm>
          <a:prstGeom prst="rect">
            <a:avLst/>
          </a:prstGeom>
          <a:solidFill>
            <a:schemeClr val="bg1">
              <a:alpha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828800" y="2000815"/>
            <a:ext cx="5486400" cy="2677656"/>
          </a:xfrm>
          <a:prstGeom prst="rect">
            <a:avLst/>
          </a:prstGeom>
          <a:solidFill>
            <a:schemeClr val="bg1"/>
          </a:solidFill>
        </p:spPr>
        <p:style>
          <a:lnRef idx="1">
            <a:schemeClr val="dk1"/>
          </a:lnRef>
          <a:fillRef idx="2">
            <a:schemeClr val="dk1"/>
          </a:fillRef>
          <a:effectRef idx="1">
            <a:schemeClr val="dk1"/>
          </a:effectRef>
          <a:fontRef idx="minor">
            <a:schemeClr val="dk1"/>
          </a:fontRef>
        </p:style>
        <p:txBody>
          <a:bodyPr wrap="square" rtlCol="0">
            <a:spAutoFit/>
          </a:bodyPr>
          <a:lstStyle/>
          <a:p>
            <a:r>
              <a:rPr lang="en-US" sz="2800" dirty="0"/>
              <a:t>For each point </a:t>
            </a:r>
            <a:r>
              <a:rPr lang="en-US" sz="2800" dirty="0" smtClean="0"/>
              <a:t>in </a:t>
            </a:r>
            <a:r>
              <a:rPr lang="en-US" sz="2800" dirty="0"/>
              <a:t>the Pareto </a:t>
            </a:r>
            <a:r>
              <a:rPr lang="en-US" sz="2800" dirty="0" smtClean="0"/>
              <a:t>set, </a:t>
            </a:r>
            <a:r>
              <a:rPr lang="en-US" sz="2800" dirty="0"/>
              <a:t>we find the fraction of the 1,000 SOWs in </a:t>
            </a:r>
            <a:r>
              <a:rPr lang="en-US" sz="2800" dirty="0" smtClean="0"/>
              <a:t>which:</a:t>
            </a:r>
          </a:p>
          <a:p>
            <a:endParaRPr lang="en-US" sz="2800" dirty="0"/>
          </a:p>
          <a:p>
            <a:r>
              <a:rPr lang="en-US" sz="2800" dirty="0"/>
              <a:t>Average Economic Benefits &gt; </a:t>
            </a:r>
            <a:r>
              <a:rPr lang="en-US" sz="2800" dirty="0" smtClean="0"/>
              <a:t>0.2 AND Average </a:t>
            </a:r>
            <a:r>
              <a:rPr lang="en-US" sz="2800" dirty="0"/>
              <a:t>Reliability &gt; 95%</a:t>
            </a:r>
          </a:p>
        </p:txBody>
      </p:sp>
      <p:sp>
        <p:nvSpPr>
          <p:cNvPr id="12" name="Footer Placeholder 4"/>
          <p:cNvSpPr>
            <a:spLocks noGrp="1"/>
          </p:cNvSpPr>
          <p:nvPr>
            <p:ph type="ftr" sz="quarter" idx="4294967295"/>
          </p:nvPr>
        </p:nvSpPr>
        <p:spPr>
          <a:xfrm>
            <a:off x="1828800" y="6440951"/>
            <a:ext cx="2971800" cy="264649"/>
          </a:xfrm>
          <a:prstGeom prst="rect">
            <a:avLst/>
          </a:prstGeom>
        </p:spPr>
        <p:txBody>
          <a:bodyPr/>
          <a:lstStyle/>
          <a:p>
            <a:endParaRPr lang="en-US" dirty="0"/>
          </a:p>
        </p:txBody>
      </p:sp>
    </p:spTree>
    <p:extLst>
      <p:ext uri="{BB962C8B-B14F-4D97-AF65-F5344CB8AC3E}">
        <p14:creationId xmlns:p14="http://schemas.microsoft.com/office/powerpoint/2010/main" val="5695566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Assessing robustness with </a:t>
            </a:r>
            <a:r>
              <a:rPr lang="en-US" dirty="0"/>
              <a:t>Rhodium</a:t>
            </a:r>
          </a:p>
        </p:txBody>
      </p:sp>
      <p:sp>
        <p:nvSpPr>
          <p:cNvPr id="3" name="Content Placeholder 2"/>
          <p:cNvSpPr>
            <a:spLocks noGrp="1"/>
          </p:cNvSpPr>
          <p:nvPr>
            <p:ph idx="1"/>
          </p:nvPr>
        </p:nvSpPr>
        <p:spPr>
          <a:xfrm>
            <a:off x="409575" y="1447800"/>
            <a:ext cx="8229600" cy="457200"/>
          </a:xfrm>
        </p:spPr>
        <p:txBody>
          <a:bodyPr/>
          <a:lstStyle/>
          <a:p>
            <a:r>
              <a:rPr lang="en-US" dirty="0" smtClean="0"/>
              <a:t>We have already defined our exogenous uncertainties:</a:t>
            </a:r>
          </a:p>
          <a:p>
            <a:endParaRPr lang="en-US" dirty="0"/>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5" name="Footer Placeholder 4"/>
          <p:cNvSpPr>
            <a:spLocks noGrp="1"/>
          </p:cNvSpPr>
          <p:nvPr>
            <p:ph type="ftr" sz="quarter" idx="11"/>
          </p:nvPr>
        </p:nvSpPr>
        <p:spPr/>
        <p:txBody>
          <a:bodyPr/>
          <a:lstStyle/>
          <a:p>
            <a:r>
              <a:rPr lang="en-US" dirty="0" smtClean="0"/>
              <a:t>Reed Group Meeting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a:p>
        </p:txBody>
      </p:sp>
      <p:sp>
        <p:nvSpPr>
          <p:cNvPr id="7" name="Rectangle 6"/>
          <p:cNvSpPr/>
          <p:nvPr/>
        </p:nvSpPr>
        <p:spPr>
          <a:xfrm>
            <a:off x="409575" y="1905000"/>
            <a:ext cx="8181975" cy="1169551"/>
          </a:xfrm>
          <a:prstGeom prst="rect">
            <a:avLst/>
          </a:prstGeom>
          <a:solidFill>
            <a:schemeClr val="bg1">
              <a:lumMod val="95000"/>
            </a:schemeClr>
          </a:solidFill>
        </p:spPr>
        <p:txBody>
          <a:bodyPr wrap="square">
            <a:spAutoFit/>
          </a:bodyPr>
          <a:lstStyle/>
          <a:p>
            <a:r>
              <a:rPr lang="en-US" sz="1400" dirty="0" err="1">
                <a:latin typeface="Courier New" panose="02070309020205020404" pitchFamily="49" charset="0"/>
                <a:cs typeface="Courier New" panose="02070309020205020404" pitchFamily="49" charset="0"/>
              </a:rPr>
              <a:t>model.uncertainties</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UniformUncertainty</a:t>
            </a:r>
            <a:r>
              <a:rPr lang="en-US" sz="1400" dirty="0">
                <a:latin typeface="Courier New" panose="02070309020205020404" pitchFamily="49" charset="0"/>
                <a:cs typeface="Courier New" panose="02070309020205020404" pitchFamily="49" charset="0"/>
              </a:rPr>
              <a:t>("</a:t>
            </a:r>
            <a:r>
              <a:rPr lang="en-US" sz="1400" dirty="0">
                <a:solidFill>
                  <a:srgbClr val="00B050"/>
                </a:solidFill>
                <a:latin typeface="Courier New" panose="02070309020205020404" pitchFamily="49" charset="0"/>
                <a:cs typeface="Courier New" panose="02070309020205020404" pitchFamily="49" charset="0"/>
              </a:rPr>
              <a:t>b</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0.1</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0.45</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UniformUncertainty</a:t>
            </a:r>
            <a:r>
              <a:rPr lang="en-US" sz="1400" dirty="0">
                <a:latin typeface="Courier New" panose="02070309020205020404" pitchFamily="49" charset="0"/>
                <a:cs typeface="Courier New" panose="02070309020205020404" pitchFamily="49" charset="0"/>
              </a:rPr>
              <a:t>("</a:t>
            </a:r>
            <a:r>
              <a:rPr lang="en-US" sz="1400" dirty="0">
                <a:solidFill>
                  <a:srgbClr val="00B050"/>
                </a:solidFill>
                <a:latin typeface="Courier New" panose="02070309020205020404" pitchFamily="49" charset="0"/>
                <a:cs typeface="Courier New" panose="02070309020205020404" pitchFamily="49" charset="0"/>
              </a:rPr>
              <a:t>q</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2.0</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4.5</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UniformUncertainty</a:t>
            </a:r>
            <a:r>
              <a:rPr lang="en-US" sz="1400" dirty="0" smtClean="0">
                <a:latin typeface="Courier New" panose="02070309020205020404" pitchFamily="49" charset="0"/>
                <a:cs typeface="Courier New" panose="02070309020205020404" pitchFamily="49" charset="0"/>
              </a:rPr>
              <a:t>("</a:t>
            </a:r>
            <a:r>
              <a:rPr lang="en-US" sz="1400" dirty="0" smtClean="0">
                <a:solidFill>
                  <a:srgbClr val="00B050"/>
                </a:solidFill>
                <a:latin typeface="Courier New" panose="02070309020205020404" pitchFamily="49" charset="0"/>
                <a:cs typeface="Courier New" panose="02070309020205020404" pitchFamily="49" charset="0"/>
              </a:rPr>
              <a:t>mean</a:t>
            </a:r>
            <a:r>
              <a:rPr lang="en-US" sz="1400" dirty="0" smtClean="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0.01</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0.05</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UniformUncertainty</a:t>
            </a:r>
            <a:r>
              <a:rPr lang="en-US" sz="1400" dirty="0">
                <a:latin typeface="Courier New" panose="02070309020205020404" pitchFamily="49" charset="0"/>
                <a:cs typeface="Courier New" panose="02070309020205020404" pitchFamily="49" charset="0"/>
              </a:rPr>
              <a:t>("</a:t>
            </a:r>
            <a:r>
              <a:rPr lang="en-US" sz="1400" dirty="0" err="1" smtClean="0">
                <a:solidFill>
                  <a:srgbClr val="00B050"/>
                </a:solidFill>
                <a:latin typeface="Courier New" panose="02070309020205020404" pitchFamily="49" charset="0"/>
                <a:cs typeface="Courier New" panose="02070309020205020404" pitchFamily="49" charset="0"/>
              </a:rPr>
              <a:t>stdev</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0.001</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0.005</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UniformUncertainty</a:t>
            </a:r>
            <a:r>
              <a:rPr lang="en-US" sz="1400" dirty="0">
                <a:latin typeface="Courier New" panose="02070309020205020404" pitchFamily="49" charset="0"/>
                <a:cs typeface="Courier New" panose="02070309020205020404" pitchFamily="49" charset="0"/>
              </a:rPr>
              <a:t>("</a:t>
            </a:r>
            <a:r>
              <a:rPr lang="en-US" sz="1400" dirty="0">
                <a:solidFill>
                  <a:srgbClr val="00B050"/>
                </a:solidFill>
                <a:latin typeface="Courier New" panose="02070309020205020404" pitchFamily="49" charset="0"/>
                <a:cs typeface="Courier New" panose="02070309020205020404" pitchFamily="49" charset="0"/>
              </a:rPr>
              <a:t>delta</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0.93</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0.99</a:t>
            </a:r>
            <a:r>
              <a:rPr lang="en-US" sz="1400" dirty="0">
                <a:latin typeface="Courier New" panose="02070309020205020404" pitchFamily="49" charset="0"/>
                <a:cs typeface="Courier New" panose="02070309020205020404" pitchFamily="49" charset="0"/>
              </a:rPr>
              <a:t>)]</a:t>
            </a:r>
          </a:p>
        </p:txBody>
      </p:sp>
      <p:sp>
        <p:nvSpPr>
          <p:cNvPr id="8" name="Content Placeholder 2"/>
          <p:cNvSpPr txBox="1">
            <a:spLocks/>
          </p:cNvSpPr>
          <p:nvPr/>
        </p:nvSpPr>
        <p:spPr>
          <a:xfrm>
            <a:off x="409575" y="3131000"/>
            <a:ext cx="8229600" cy="457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None/>
              <a:defRPr sz="2400" kern="1200">
                <a:solidFill>
                  <a:srgbClr val="080808"/>
                </a:solidFill>
                <a:latin typeface="CMU Bright" panose="02000603000000000000" pitchFamily="2" charset="0"/>
                <a:ea typeface="CMU Bright" panose="02000603000000000000" pitchFamily="2" charset="0"/>
                <a:cs typeface="CMU Bright" panose="02000603000000000000" pitchFamily="2"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latin typeface="+mj-lt"/>
              </a:rPr>
              <a:t>We now need to sample them:</a:t>
            </a:r>
          </a:p>
          <a:p>
            <a:endParaRPr lang="en-US" dirty="0">
              <a:latin typeface="+mj-lt"/>
            </a:endParaRPr>
          </a:p>
        </p:txBody>
      </p:sp>
      <p:sp>
        <p:nvSpPr>
          <p:cNvPr id="9" name="Rectangle 8"/>
          <p:cNvSpPr/>
          <p:nvPr/>
        </p:nvSpPr>
        <p:spPr>
          <a:xfrm>
            <a:off x="409574" y="3588200"/>
            <a:ext cx="8181975" cy="307777"/>
          </a:xfrm>
          <a:prstGeom prst="rect">
            <a:avLst/>
          </a:prstGeom>
          <a:solidFill>
            <a:schemeClr val="bg1">
              <a:lumMod val="95000"/>
            </a:schemeClr>
          </a:solidFill>
        </p:spPr>
        <p:txBody>
          <a:bodyPr wrap="square">
            <a:spAutoFit/>
          </a:bodyPr>
          <a:lstStyle/>
          <a:p>
            <a:r>
              <a:rPr lang="en-US" sz="1400" dirty="0">
                <a:latin typeface="Courier New" panose="02070309020205020404" pitchFamily="49" charset="0"/>
                <a:cs typeface="Courier New" panose="02070309020205020404" pitchFamily="49" charset="0"/>
              </a:rPr>
              <a:t>SOWs = </a:t>
            </a:r>
            <a:r>
              <a:rPr lang="en-US" sz="1400" dirty="0" err="1">
                <a:latin typeface="Courier New" panose="02070309020205020404" pitchFamily="49" charset="0"/>
                <a:cs typeface="Courier New" panose="02070309020205020404" pitchFamily="49" charset="0"/>
              </a:rPr>
              <a:t>sample_lhs</a:t>
            </a:r>
            <a:r>
              <a:rPr lang="en-US" sz="1400" dirty="0">
                <a:latin typeface="Courier New" panose="02070309020205020404" pitchFamily="49" charset="0"/>
                <a:cs typeface="Courier New" panose="02070309020205020404" pitchFamily="49" charset="0"/>
              </a:rPr>
              <a:t>(model, </a:t>
            </a:r>
            <a:r>
              <a:rPr lang="en-US" sz="1400" dirty="0">
                <a:solidFill>
                  <a:srgbClr val="FF0000"/>
                </a:solidFill>
                <a:latin typeface="Courier New" panose="02070309020205020404" pitchFamily="49" charset="0"/>
                <a:cs typeface="Courier New" panose="02070309020205020404" pitchFamily="49" charset="0"/>
              </a:rPr>
              <a:t>1000</a:t>
            </a:r>
            <a:r>
              <a:rPr lang="en-US" sz="1400" dirty="0">
                <a:latin typeface="Courier New" panose="02070309020205020404" pitchFamily="49" charset="0"/>
                <a:cs typeface="Courier New" panose="02070309020205020404" pitchFamily="49" charset="0"/>
              </a:rPr>
              <a:t>)</a:t>
            </a:r>
          </a:p>
        </p:txBody>
      </p:sp>
      <p:sp>
        <p:nvSpPr>
          <p:cNvPr id="11" name="Content Placeholder 2"/>
          <p:cNvSpPr txBox="1">
            <a:spLocks/>
          </p:cNvSpPr>
          <p:nvPr/>
        </p:nvSpPr>
        <p:spPr>
          <a:xfrm>
            <a:off x="409575" y="4249597"/>
            <a:ext cx="8229600" cy="88915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None/>
              <a:defRPr sz="2400" kern="1200">
                <a:solidFill>
                  <a:srgbClr val="080808"/>
                </a:solidFill>
                <a:latin typeface="CMU Bright" panose="02000603000000000000" pitchFamily="2" charset="0"/>
                <a:ea typeface="CMU Bright" panose="02000603000000000000" pitchFamily="2" charset="0"/>
                <a:cs typeface="CMU Bright" panose="02000603000000000000" pitchFamily="2"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latin typeface="+mj-lt"/>
              </a:rPr>
              <a:t>And </a:t>
            </a:r>
            <a:r>
              <a:rPr lang="en-US" dirty="0" err="1" smtClean="0">
                <a:latin typeface="+mj-lt"/>
              </a:rPr>
              <a:t>reaevalute</a:t>
            </a:r>
            <a:r>
              <a:rPr lang="en-US" dirty="0" smtClean="0">
                <a:latin typeface="+mj-lt"/>
              </a:rPr>
              <a:t> all identified solutions under all the sampled SOWs:</a:t>
            </a:r>
          </a:p>
          <a:p>
            <a:endParaRPr lang="en-US" dirty="0">
              <a:latin typeface="+mj-lt"/>
            </a:endParaRPr>
          </a:p>
        </p:txBody>
      </p:sp>
      <p:sp>
        <p:nvSpPr>
          <p:cNvPr id="12" name="Rectangle 11"/>
          <p:cNvSpPr/>
          <p:nvPr/>
        </p:nvSpPr>
        <p:spPr>
          <a:xfrm>
            <a:off x="409576" y="5214307"/>
            <a:ext cx="8181974" cy="738664"/>
          </a:xfrm>
          <a:prstGeom prst="rect">
            <a:avLst/>
          </a:prstGeom>
          <a:solidFill>
            <a:schemeClr val="bg1">
              <a:lumMod val="95000"/>
            </a:schemeClr>
          </a:solidFill>
        </p:spPr>
        <p:txBody>
          <a:bodyPr wrap="square">
            <a:spAutoFit/>
          </a:bodyPr>
          <a:lstStyle/>
          <a:p>
            <a:r>
              <a:rPr lang="en-US" sz="1400" dirty="0">
                <a:latin typeface="Courier New" panose="02070309020205020404" pitchFamily="49" charset="0"/>
                <a:cs typeface="Courier New" panose="02070309020205020404" pitchFamily="49" charset="0"/>
              </a:rPr>
              <a:t>reevaluation = [evaluate(model, update(SOWs, policy)) </a:t>
            </a:r>
            <a:r>
              <a:rPr lang="en-US" sz="1400" dirty="0">
                <a:solidFill>
                  <a:srgbClr val="0070C0"/>
                </a:solidFill>
                <a:latin typeface="Courier New" panose="02070309020205020404" pitchFamily="49" charset="0"/>
                <a:cs typeface="Courier New" panose="02070309020205020404" pitchFamily="49" charset="0"/>
              </a:rPr>
              <a:t>for</a:t>
            </a:r>
            <a:r>
              <a:rPr lang="en-US" sz="1400" dirty="0">
                <a:latin typeface="Courier New" panose="02070309020205020404" pitchFamily="49" charset="0"/>
                <a:cs typeface="Courier New" panose="02070309020205020404" pitchFamily="49" charset="0"/>
              </a:rPr>
              <a:t> policy </a:t>
            </a:r>
            <a:r>
              <a:rPr lang="en-US" sz="1400" dirty="0">
                <a:solidFill>
                  <a:srgbClr val="0070C0"/>
                </a:solidFill>
                <a:latin typeface="Courier New" panose="02070309020205020404" pitchFamily="49" charset="0"/>
                <a:cs typeface="Courier New" panose="02070309020205020404" pitchFamily="49" charset="0"/>
              </a:rPr>
              <a:t>in</a:t>
            </a:r>
            <a:r>
              <a:rPr lang="en-US" sz="1400" dirty="0">
                <a:latin typeface="Courier New" panose="02070309020205020404" pitchFamily="49" charset="0"/>
                <a:cs typeface="Courier New" panose="02070309020205020404" pitchFamily="49" charset="0"/>
              </a:rPr>
              <a:t> output]</a:t>
            </a:r>
          </a:p>
          <a:p>
            <a:r>
              <a:rPr lang="en-US" sz="1400" dirty="0" err="1">
                <a:latin typeface="Courier New" panose="02070309020205020404" pitchFamily="49" charset="0"/>
                <a:cs typeface="Courier New" panose="02070309020205020404" pitchFamily="49" charset="0"/>
              </a:rPr>
              <a:t>reevaluation_dps</a:t>
            </a:r>
            <a:r>
              <a:rPr lang="en-US" sz="1400" dirty="0">
                <a:latin typeface="Courier New" panose="02070309020205020404" pitchFamily="49" charset="0"/>
                <a:cs typeface="Courier New" panose="02070309020205020404" pitchFamily="49" charset="0"/>
              </a:rPr>
              <a:t> = [evaluate(</a:t>
            </a:r>
            <a:r>
              <a:rPr lang="en-US" sz="1400" dirty="0" err="1">
                <a:latin typeface="Courier New" panose="02070309020205020404" pitchFamily="49" charset="0"/>
                <a:cs typeface="Courier New" panose="02070309020205020404" pitchFamily="49" charset="0"/>
              </a:rPr>
              <a:t>dps_model</a:t>
            </a:r>
            <a:r>
              <a:rPr lang="en-US" sz="1400" dirty="0">
                <a:latin typeface="Courier New" panose="02070309020205020404" pitchFamily="49" charset="0"/>
                <a:cs typeface="Courier New" panose="02070309020205020404" pitchFamily="49" charset="0"/>
              </a:rPr>
              <a:t>, update(SOWs, policy)) </a:t>
            </a:r>
            <a:r>
              <a:rPr lang="en-US" sz="1400" dirty="0">
                <a:solidFill>
                  <a:srgbClr val="0070C0"/>
                </a:solidFill>
                <a:latin typeface="Courier New" panose="02070309020205020404" pitchFamily="49" charset="0"/>
                <a:cs typeface="Courier New" panose="02070309020205020404" pitchFamily="49" charset="0"/>
              </a:rPr>
              <a:t>for</a:t>
            </a:r>
            <a:r>
              <a:rPr lang="en-US" sz="1400" dirty="0">
                <a:latin typeface="Courier New" panose="02070309020205020404" pitchFamily="49" charset="0"/>
                <a:cs typeface="Courier New" panose="02070309020205020404" pitchFamily="49" charset="0"/>
              </a:rPr>
              <a:t> policy </a:t>
            </a:r>
            <a:r>
              <a:rPr lang="en-US" sz="1400" dirty="0">
                <a:solidFill>
                  <a:srgbClr val="0070C0"/>
                </a:solidFill>
                <a:latin typeface="Courier New" panose="02070309020205020404" pitchFamily="49" charset="0"/>
                <a:cs typeface="Courier New" panose="02070309020205020404" pitchFamily="49" charset="0"/>
              </a:rPr>
              <a:t>in</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dps_output</a:t>
            </a:r>
            <a:r>
              <a:rPr lang="en-US" sz="1400" dirty="0">
                <a:latin typeface="Courier New" panose="02070309020205020404" pitchFamily="49" charset="0"/>
                <a:cs typeface="Courier New" panose="02070309020205020404" pitchFamily="49" charset="0"/>
              </a:rPr>
              <a:t>]</a:t>
            </a:r>
          </a:p>
        </p:txBody>
      </p:sp>
      <p:sp>
        <p:nvSpPr>
          <p:cNvPr id="13" name="Rectangle 12"/>
          <p:cNvSpPr/>
          <p:nvPr/>
        </p:nvSpPr>
        <p:spPr>
          <a:xfrm>
            <a:off x="6553200" y="6027684"/>
            <a:ext cx="2438400" cy="338554"/>
          </a:xfrm>
          <a:prstGeom prst="rect">
            <a:avLst/>
          </a:prstGeom>
        </p:spPr>
        <p:txBody>
          <a:bodyPr wrap="square">
            <a:spAutoFit/>
          </a:bodyPr>
          <a:lstStyle/>
          <a:p>
            <a:pPr algn="r"/>
            <a:r>
              <a:rPr lang="en-US" sz="1600" dirty="0" smtClean="0">
                <a:cs typeface="Courier New" panose="02070309020205020404" pitchFamily="49" charset="0"/>
              </a:rPr>
              <a:t>This will take a while to run</a:t>
            </a:r>
            <a:endParaRPr lang="en-US" sz="1600" dirty="0">
              <a:cs typeface="Courier New" panose="02070309020205020404" pitchFamily="49" charset="0"/>
            </a:endParaRPr>
          </a:p>
        </p:txBody>
      </p:sp>
    </p:spTree>
    <p:extLst>
      <p:ext uri="{BB962C8B-B14F-4D97-AF65-F5344CB8AC3E}">
        <p14:creationId xmlns:p14="http://schemas.microsoft.com/office/powerpoint/2010/main" val="24963167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Many-Objective Robust Decision Making (MORDM)</a:t>
            </a:r>
            <a:endParaRPr lang="en-US" dirty="0"/>
          </a:p>
        </p:txBody>
      </p:sp>
      <p:sp>
        <p:nvSpPr>
          <p:cNvPr id="3" name="Content Placeholder 2"/>
          <p:cNvSpPr>
            <a:spLocks noGrp="1"/>
          </p:cNvSpPr>
          <p:nvPr>
            <p:ph idx="1"/>
          </p:nvPr>
        </p:nvSpPr>
        <p:spPr/>
        <p:txBody>
          <a:bodyPr/>
          <a:lstStyle/>
          <a:p>
            <a:r>
              <a:rPr lang="en-US" dirty="0" smtClean="0">
                <a:latin typeface="+mj-lt"/>
              </a:rPr>
              <a:t>Exploratory modeling framework</a:t>
            </a:r>
          </a:p>
          <a:p>
            <a:r>
              <a:rPr lang="en-US" dirty="0" smtClean="0">
                <a:latin typeface="+mj-lt"/>
              </a:rPr>
              <a:t>Investigate the response of alternative management plans to a wide range of deeply uncertain states of the world (SOWs)</a:t>
            </a:r>
          </a:p>
          <a:p>
            <a:endParaRPr lang="en-US" dirty="0">
              <a:latin typeface="+mj-lt"/>
            </a:endParaRPr>
          </a:p>
          <a:p>
            <a:endParaRPr lang="en-US" dirty="0">
              <a:latin typeface="+mj-lt"/>
            </a:endParaRP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5" name="Footer Placeholder 4"/>
          <p:cNvSpPr>
            <a:spLocks noGrp="1"/>
          </p:cNvSpPr>
          <p:nvPr>
            <p:ph type="ftr" sz="quarter" idx="11"/>
          </p:nvPr>
        </p:nvSpPr>
        <p:spPr/>
        <p:txBody>
          <a:bodyPr/>
          <a:lstStyle/>
          <a:p>
            <a:r>
              <a:rPr lang="en-US" dirty="0"/>
              <a:t>Reed Group </a:t>
            </a:r>
            <a:r>
              <a:rPr lang="en-US" dirty="0" smtClean="0"/>
              <a:t>Meeting</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33957517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3672" r="6110"/>
          <a:stretch/>
        </p:blipFill>
        <p:spPr bwMode="auto">
          <a:xfrm>
            <a:off x="6400800" y="4267200"/>
            <a:ext cx="2743200" cy="21100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457200" y="152400"/>
            <a:ext cx="8229600" cy="792162"/>
          </a:xfrm>
        </p:spPr>
        <p:txBody>
          <a:bodyPr>
            <a:normAutofit fontScale="90000"/>
          </a:bodyPr>
          <a:lstStyle/>
          <a:p>
            <a:pPr algn="l"/>
            <a:r>
              <a:rPr lang="en-US" dirty="0" smtClean="0"/>
              <a:t>Average Reliability &gt; 95% and </a:t>
            </a:r>
            <a:br>
              <a:rPr lang="en-US" dirty="0" smtClean="0"/>
            </a:br>
            <a:r>
              <a:rPr lang="en-US" dirty="0" smtClean="0"/>
              <a:t>Average Economic Benefits &gt; 0.2</a:t>
            </a:r>
            <a:endParaRPr lang="en-US" dirty="0"/>
          </a:p>
        </p:txBody>
      </p:sp>
      <p:sp>
        <p:nvSpPr>
          <p:cNvPr id="4"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7/30/2019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40</a:t>
            </a:fld>
            <a:endParaRPr lang="en-US" dirty="0"/>
          </a:p>
        </p:txBody>
      </p:sp>
      <p:sp>
        <p:nvSpPr>
          <p:cNvPr id="8" name="Footer Placeholder 4"/>
          <p:cNvSpPr>
            <a:spLocks noGrp="1"/>
          </p:cNvSpPr>
          <p:nvPr>
            <p:ph type="ftr" sz="quarter" idx="4294967295"/>
          </p:nvPr>
        </p:nvSpPr>
        <p:spPr>
          <a:xfrm>
            <a:off x="1828800" y="6440951"/>
            <a:ext cx="2971800" cy="264649"/>
          </a:xfrm>
          <a:prstGeom prst="rect">
            <a:avLst/>
          </a:prstGeom>
        </p:spPr>
        <p:txBody>
          <a:bodyPr/>
          <a:lstStyle/>
          <a:p>
            <a:r>
              <a:rPr lang="en-US" dirty="0"/>
              <a:t>Reed Group Meeting</a:t>
            </a:r>
          </a:p>
        </p:txBody>
      </p:sp>
      <p:cxnSp>
        <p:nvCxnSpPr>
          <p:cNvPr id="9" name="Straight Connector 8"/>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71" y="1071322"/>
            <a:ext cx="6784932" cy="3957877"/>
          </a:xfrm>
          <a:prstGeom prst="rect">
            <a:avLst/>
          </a:prstGeom>
        </p:spPr>
      </p:pic>
      <p:sp>
        <p:nvSpPr>
          <p:cNvPr id="10" name="TextBox 9"/>
          <p:cNvSpPr txBox="1"/>
          <p:nvPr/>
        </p:nvSpPr>
        <p:spPr>
          <a:xfrm>
            <a:off x="8464006" y="3897868"/>
            <a:ext cx="679994" cy="369332"/>
          </a:xfrm>
          <a:prstGeom prst="rect">
            <a:avLst/>
          </a:prstGeom>
          <a:noFill/>
        </p:spPr>
        <p:txBody>
          <a:bodyPr wrap="none" rtlCol="0">
            <a:spAutoFit/>
          </a:bodyPr>
          <a:lstStyle/>
          <a:p>
            <a:r>
              <a:rPr lang="en-US" dirty="0" smtClean="0"/>
              <a:t>Fig. 8</a:t>
            </a:r>
            <a:endParaRPr lang="en-US" dirty="0"/>
          </a:p>
        </p:txBody>
      </p:sp>
    </p:spTree>
    <p:extLst>
      <p:ext uri="{BB962C8B-B14F-4D97-AF65-F5344CB8AC3E}">
        <p14:creationId xmlns:p14="http://schemas.microsoft.com/office/powerpoint/2010/main" val="11157594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this important?</a:t>
            </a:r>
            <a:endParaRPr lang="en-US" dirty="0"/>
          </a:p>
        </p:txBody>
      </p:sp>
      <p:sp>
        <p:nvSpPr>
          <p:cNvPr id="3" name="Content Placeholder 2"/>
          <p:cNvSpPr>
            <a:spLocks noGrp="1"/>
          </p:cNvSpPr>
          <p:nvPr>
            <p:ph idx="1"/>
          </p:nvPr>
        </p:nvSpPr>
        <p:spPr>
          <a:xfrm>
            <a:off x="533400" y="2819400"/>
            <a:ext cx="4495800" cy="3335041"/>
          </a:xfrm>
        </p:spPr>
        <p:txBody>
          <a:bodyPr>
            <a:normAutofit lnSpcReduction="10000"/>
          </a:bodyPr>
          <a:lstStyle/>
          <a:p>
            <a:r>
              <a:rPr lang="en-US" dirty="0" smtClean="0"/>
              <a:t>If the sampled parameter combinations are indeed plausible alternative worl</a:t>
            </a:r>
            <a:r>
              <a:rPr lang="en-US" dirty="0" smtClean="0"/>
              <a:t>ds, it is concerning that our options are not robust. </a:t>
            </a:r>
            <a:endParaRPr lang="en-US" dirty="0"/>
          </a:p>
          <a:p>
            <a:r>
              <a:rPr lang="en-US" dirty="0" smtClean="0"/>
              <a:t>We should like to identify what’s causing these failures and what types of candidate solutions manage to avoid them.</a:t>
            </a:r>
          </a:p>
          <a:p>
            <a:endParaRPr lang="en-US" dirty="0" smtClean="0"/>
          </a:p>
          <a:p>
            <a:pPr marL="0" indent="0"/>
            <a:endParaRPr lang="en-US" dirty="0"/>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a:p>
        </p:txBody>
      </p:sp>
      <p:sp>
        <p:nvSpPr>
          <p:cNvPr id="10" name="Rectangle 9"/>
          <p:cNvSpPr/>
          <p:nvPr/>
        </p:nvSpPr>
        <p:spPr>
          <a:xfrm>
            <a:off x="152400" y="152400"/>
            <a:ext cx="8839200" cy="5879803"/>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3" name="Picture 1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871771" y="2971800"/>
            <a:ext cx="4349303" cy="2537093"/>
          </a:xfrm>
          <a:prstGeom prst="rect">
            <a:avLst/>
          </a:prstGeom>
        </p:spPr>
      </p:pic>
      <p:sp>
        <p:nvSpPr>
          <p:cNvPr id="14" name="Content Placeholder 2"/>
          <p:cNvSpPr txBox="1">
            <a:spLocks/>
          </p:cNvSpPr>
          <p:nvPr/>
        </p:nvSpPr>
        <p:spPr>
          <a:xfrm>
            <a:off x="457200" y="1565808"/>
            <a:ext cx="8229600" cy="13224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None/>
              <a:defRPr sz="2400" kern="1200">
                <a:solidFill>
                  <a:srgbClr val="080808"/>
                </a:solidFill>
                <a:latin typeface="+mj-lt"/>
                <a:ea typeface="CMU Bright" panose="02000603000000000000" pitchFamily="2" charset="0"/>
                <a:cs typeface="CMU Bright" panose="02000603000000000000" pitchFamily="2"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j-lt"/>
                <a:ea typeface="CMU Bright" panose="02000603000000000000" pitchFamily="2" charset="0"/>
                <a:cs typeface="CMU Bright" panose="02000603000000000000" pitchFamily="2"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CMU Bright" panose="02000603000000000000" pitchFamily="2" charset="0"/>
                <a:cs typeface="CMU Bright" panose="02000603000000000000" pitchFamily="2"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CMU Bright" panose="02000603000000000000" pitchFamily="2" charset="0"/>
                <a:cs typeface="CMU Bright" panose="02000603000000000000" pitchFamily="2"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CMU Bright" panose="02000603000000000000" pitchFamily="2" charset="0"/>
                <a:cs typeface="CMU Bright" panose="02000603000000000000" pitchFamily="2"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It appears that are candidate solutions have a hard time meeting these two criteria across the sampled worlds, with the best doing so at less than 60% of the sampled SOWs.</a:t>
            </a:r>
          </a:p>
          <a:p>
            <a:endParaRPr lang="en-US" dirty="0" smtClean="0"/>
          </a:p>
          <a:p>
            <a:pPr marL="0" indent="0"/>
            <a:endParaRPr lang="en-US" dirty="0"/>
          </a:p>
        </p:txBody>
      </p:sp>
    </p:spTree>
    <p:extLst>
      <p:ext uri="{BB962C8B-B14F-4D97-AF65-F5344CB8AC3E}">
        <p14:creationId xmlns:p14="http://schemas.microsoft.com/office/powerpoint/2010/main" val="41122126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 discovery</a:t>
            </a:r>
            <a:endParaRPr lang="en-US" dirty="0"/>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dirty="0"/>
          </a:p>
        </p:txBody>
      </p:sp>
      <p:sp>
        <p:nvSpPr>
          <p:cNvPr id="5" name="Footer Placeholder 4"/>
          <p:cNvSpPr>
            <a:spLocks noGrp="1"/>
          </p:cNvSpPr>
          <p:nvPr>
            <p:ph type="ftr" sz="quarter" idx="11"/>
          </p:nvPr>
        </p:nvSpPr>
        <p:spPr/>
        <p:txBody>
          <a:bodyPr/>
          <a:lstStyle/>
          <a:p>
            <a:r>
              <a:rPr lang="en-US" dirty="0"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7999" t="48842" r="50954" b="6019"/>
          <a:stretch/>
        </p:blipFill>
        <p:spPr>
          <a:xfrm>
            <a:off x="609600" y="1095374"/>
            <a:ext cx="4419600" cy="4008475"/>
          </a:xfrm>
          <a:prstGeom prst="rect">
            <a:avLst/>
          </a:prstGeom>
        </p:spPr>
      </p:pic>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8999" t="95139" r="28999" b="231"/>
          <a:stretch/>
        </p:blipFill>
        <p:spPr>
          <a:xfrm>
            <a:off x="533400" y="5141948"/>
            <a:ext cx="3352800" cy="304800"/>
          </a:xfrm>
          <a:prstGeom prst="rect">
            <a:avLst/>
          </a:prstGeom>
        </p:spPr>
      </p:pic>
      <p:pic>
        <p:nvPicPr>
          <p:cNvPr id="10" name="Picture 9"/>
          <p:cNvPicPr>
            <a:picLocks noChangeAspect="1"/>
          </p:cNvPicPr>
          <p:nvPr/>
        </p:nvPicPr>
        <p:blipFill>
          <a:blip r:embed="rId3"/>
          <a:stretch>
            <a:fillRect/>
          </a:stretch>
        </p:blipFill>
        <p:spPr>
          <a:xfrm>
            <a:off x="6119159" y="3581400"/>
            <a:ext cx="2906266" cy="27853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p:cNvSpPr txBox="1"/>
          <p:nvPr/>
        </p:nvSpPr>
        <p:spPr>
          <a:xfrm>
            <a:off x="8346987" y="3212068"/>
            <a:ext cx="797013" cy="369332"/>
          </a:xfrm>
          <a:prstGeom prst="rect">
            <a:avLst/>
          </a:prstGeom>
          <a:noFill/>
        </p:spPr>
        <p:txBody>
          <a:bodyPr wrap="none" rtlCol="0">
            <a:spAutoFit/>
          </a:bodyPr>
          <a:lstStyle/>
          <a:p>
            <a:r>
              <a:rPr lang="en-US" dirty="0" smtClean="0"/>
              <a:t>Fig. 10</a:t>
            </a:r>
            <a:endParaRPr lang="en-US" dirty="0"/>
          </a:p>
        </p:txBody>
      </p:sp>
    </p:spTree>
    <p:extLst>
      <p:ext uri="{BB962C8B-B14F-4D97-AF65-F5344CB8AC3E}">
        <p14:creationId xmlns:p14="http://schemas.microsoft.com/office/powerpoint/2010/main" val="204482019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 discovery</a:t>
            </a:r>
          </a:p>
        </p:txBody>
      </p:sp>
      <p:sp>
        <p:nvSpPr>
          <p:cNvPr id="3" name="Content Placeholder 2"/>
          <p:cNvSpPr>
            <a:spLocks noGrp="1"/>
          </p:cNvSpPr>
          <p:nvPr>
            <p:ph idx="1"/>
          </p:nvPr>
        </p:nvSpPr>
        <p:spPr>
          <a:xfrm>
            <a:off x="457200" y="1447800"/>
            <a:ext cx="8229600" cy="457200"/>
          </a:xfrm>
        </p:spPr>
        <p:txBody>
          <a:bodyPr>
            <a:normAutofit/>
          </a:bodyPr>
          <a:lstStyle/>
          <a:p>
            <a:r>
              <a:rPr lang="en-US" sz="2000" dirty="0" smtClean="0"/>
              <a:t>Rhodium supports scenario discovery through PRIM and Cart. To run PRIM:</a:t>
            </a:r>
            <a:endParaRPr lang="en-US" sz="2000" dirty="0"/>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dirty="0"/>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43</a:t>
            </a:fld>
            <a:endParaRPr lang="en-US" dirty="0"/>
          </a:p>
        </p:txBody>
      </p:sp>
      <p:sp>
        <p:nvSpPr>
          <p:cNvPr id="8" name="Rectangle 7"/>
          <p:cNvSpPr/>
          <p:nvPr/>
        </p:nvSpPr>
        <p:spPr>
          <a:xfrm>
            <a:off x="481012" y="1828800"/>
            <a:ext cx="8181975" cy="1815882"/>
          </a:xfrm>
          <a:prstGeom prst="rect">
            <a:avLst/>
          </a:prstGeom>
          <a:solidFill>
            <a:schemeClr val="bg1">
              <a:lumMod val="95000"/>
            </a:schemeClr>
          </a:solidFill>
        </p:spPr>
        <p:txBody>
          <a:bodyPr wrap="square">
            <a:spAutoFit/>
          </a:bodyPr>
          <a:lstStyle/>
          <a:p>
            <a:r>
              <a:rPr lang="en-US" sz="1400" dirty="0" smtClean="0">
                <a:latin typeface="Courier New" panose="02070309020205020404" pitchFamily="49" charset="0"/>
                <a:cs typeface="Courier New" panose="02070309020205020404" pitchFamily="49" charset="0"/>
              </a:rPr>
              <a:t>policy </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output.find_max</a:t>
            </a:r>
            <a:r>
              <a:rPr lang="en-US" sz="1400" dirty="0">
                <a:latin typeface="Courier New" panose="02070309020205020404" pitchFamily="49" charset="0"/>
                <a:cs typeface="Courier New" panose="02070309020205020404" pitchFamily="49" charset="0"/>
              </a:rPr>
              <a:t>("reliability")</a:t>
            </a:r>
          </a:p>
          <a:p>
            <a:r>
              <a:rPr lang="en-US" sz="1400" dirty="0" err="1" smtClean="0">
                <a:latin typeface="Courier New" panose="02070309020205020404" pitchFamily="49" charset="0"/>
                <a:cs typeface="Courier New" panose="02070309020205020404" pitchFamily="49" charset="0"/>
              </a:rPr>
              <a:t>scenario_discovery</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evaluate(model, update(SOWs, policy</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classification = </a:t>
            </a:r>
            <a:r>
              <a:rPr lang="en-US" sz="1400" dirty="0" err="1">
                <a:latin typeface="Courier New" panose="02070309020205020404" pitchFamily="49" charset="0"/>
                <a:cs typeface="Courier New" panose="02070309020205020404" pitchFamily="49" charset="0"/>
              </a:rPr>
              <a:t>scenario_discovery.apply</a:t>
            </a:r>
            <a:r>
              <a:rPr lang="en-US" sz="1400" dirty="0">
                <a:latin typeface="Courier New" panose="02070309020205020404" pitchFamily="49" charset="0"/>
                <a:cs typeface="Courier New" panose="02070309020205020404" pitchFamily="49" charset="0"/>
              </a:rPr>
              <a:t>("</a:t>
            </a:r>
            <a:r>
              <a:rPr lang="en-US" sz="1400" dirty="0">
                <a:solidFill>
                  <a:srgbClr val="00B050"/>
                </a:solidFill>
                <a:latin typeface="Courier New" panose="02070309020205020404" pitchFamily="49" charset="0"/>
                <a:cs typeface="Courier New" panose="02070309020205020404" pitchFamily="49" charset="0"/>
              </a:rPr>
              <a:t>'Reliable' if reliability &gt;= 0.95 and utility &gt;=0.2 else 'Unreliable</a:t>
            </a:r>
            <a:r>
              <a:rPr lang="en-US" sz="1400" dirty="0" smtClean="0">
                <a:solidFill>
                  <a:srgbClr val="00B050"/>
                </a:solidFill>
                <a:latin typeface="Courier New" panose="02070309020205020404" pitchFamily="49" charset="0"/>
                <a:cs typeface="Courier New" panose="02070309020205020404" pitchFamily="49" charset="0"/>
              </a:rPr>
              <a:t>'</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p = Prim(</a:t>
            </a:r>
            <a:r>
              <a:rPr lang="en-US" sz="1400" dirty="0" err="1">
                <a:latin typeface="Courier New" panose="02070309020205020404" pitchFamily="49" charset="0"/>
                <a:cs typeface="Courier New" panose="02070309020205020404" pitchFamily="49" charset="0"/>
              </a:rPr>
              <a:t>scenario_discovery</a:t>
            </a:r>
            <a:r>
              <a:rPr lang="en-US" sz="1400" dirty="0">
                <a:latin typeface="Courier New" panose="02070309020205020404" pitchFamily="49" charset="0"/>
                <a:cs typeface="Courier New" panose="02070309020205020404" pitchFamily="49" charset="0"/>
              </a:rPr>
              <a:t>, classification, include=</a:t>
            </a:r>
            <a:r>
              <a:rPr lang="en-US" sz="1400" dirty="0" err="1">
                <a:latin typeface="Courier New" panose="02070309020205020404" pitchFamily="49" charset="0"/>
                <a:cs typeface="Courier New" panose="02070309020205020404" pitchFamily="49" charset="0"/>
              </a:rPr>
              <a:t>model.uncertainties.keys</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coi</a:t>
            </a:r>
            <a:r>
              <a:rPr lang="en-US" sz="1400" dirty="0">
                <a:latin typeface="Courier New" panose="02070309020205020404" pitchFamily="49" charset="0"/>
                <a:cs typeface="Courier New" panose="02070309020205020404" pitchFamily="49" charset="0"/>
              </a:rPr>
              <a:t>="</a:t>
            </a:r>
            <a:r>
              <a:rPr lang="en-US" sz="1400" dirty="0">
                <a:solidFill>
                  <a:srgbClr val="00B050"/>
                </a:solidFill>
                <a:latin typeface="Courier New" panose="02070309020205020404" pitchFamily="49" charset="0"/>
                <a:cs typeface="Courier New" panose="02070309020205020404" pitchFamily="49" charset="0"/>
              </a:rPr>
              <a:t>Reliable</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box = </a:t>
            </a:r>
            <a:r>
              <a:rPr lang="en-US" sz="1400" dirty="0" err="1">
                <a:latin typeface="Courier New" panose="02070309020205020404" pitchFamily="49" charset="0"/>
                <a:cs typeface="Courier New" panose="02070309020205020404" pitchFamily="49" charset="0"/>
              </a:rPr>
              <a:t>p.find_box</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fig = </a:t>
            </a:r>
            <a:r>
              <a:rPr lang="en-US" sz="1400" dirty="0" err="1">
                <a:latin typeface="Courier New" panose="02070309020205020404" pitchFamily="49" charset="0"/>
                <a:cs typeface="Courier New" panose="02070309020205020404" pitchFamily="49" charset="0"/>
              </a:rPr>
              <a:t>box.show_tradeoff</a:t>
            </a:r>
            <a:r>
              <a:rPr lang="en-US" sz="1400" dirty="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pic>
        <p:nvPicPr>
          <p:cNvPr id="9" name="Picture 8" descr="Fig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3710606"/>
            <a:ext cx="2893961" cy="2580743"/>
          </a:xfrm>
          <a:prstGeom prst="rect">
            <a:avLst/>
          </a:prstGeom>
        </p:spPr>
      </p:pic>
      <p:pic>
        <p:nvPicPr>
          <p:cNvPr id="10" name="Picture 9" descr="Peeling/Pasting Trajectory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6200" y="3691414"/>
            <a:ext cx="4541780" cy="2633186"/>
          </a:xfrm>
          <a:prstGeom prst="rect">
            <a:avLst/>
          </a:prstGeom>
        </p:spPr>
      </p:pic>
    </p:spTree>
    <p:extLst>
      <p:ext uri="{BB962C8B-B14F-4D97-AF65-F5344CB8AC3E}">
        <p14:creationId xmlns:p14="http://schemas.microsoft.com/office/powerpoint/2010/main" val="105947130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 discovery</a:t>
            </a:r>
          </a:p>
        </p:txBody>
      </p:sp>
      <p:sp>
        <p:nvSpPr>
          <p:cNvPr id="3" name="Content Placeholder 2"/>
          <p:cNvSpPr>
            <a:spLocks noGrp="1"/>
          </p:cNvSpPr>
          <p:nvPr>
            <p:ph idx="1"/>
          </p:nvPr>
        </p:nvSpPr>
        <p:spPr>
          <a:xfrm>
            <a:off x="457200" y="1447800"/>
            <a:ext cx="8229600" cy="457200"/>
          </a:xfrm>
        </p:spPr>
        <p:txBody>
          <a:bodyPr>
            <a:normAutofit/>
          </a:bodyPr>
          <a:lstStyle/>
          <a:p>
            <a:r>
              <a:rPr lang="en-US" sz="2000" dirty="0" smtClean="0"/>
              <a:t>Similarly, to run Cart:</a:t>
            </a:r>
            <a:endParaRPr lang="en-US" sz="2000" dirty="0"/>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dirty="0"/>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dirty="0"/>
          </a:p>
        </p:txBody>
      </p:sp>
      <p:sp>
        <p:nvSpPr>
          <p:cNvPr id="8" name="Rectangle 7"/>
          <p:cNvSpPr/>
          <p:nvPr/>
        </p:nvSpPr>
        <p:spPr>
          <a:xfrm>
            <a:off x="481012" y="1828800"/>
            <a:ext cx="8181975" cy="738664"/>
          </a:xfrm>
          <a:prstGeom prst="rect">
            <a:avLst/>
          </a:prstGeom>
          <a:solidFill>
            <a:schemeClr val="bg1">
              <a:lumMod val="95000"/>
            </a:schemeClr>
          </a:solidFill>
        </p:spPr>
        <p:txBody>
          <a:bodyPr wrap="square">
            <a:spAutoFit/>
          </a:bodyPr>
          <a:lstStyle/>
          <a:p>
            <a:r>
              <a:rPr lang="en-US" sz="1400" dirty="0">
                <a:latin typeface="Courier New" panose="02070309020205020404" pitchFamily="49" charset="0"/>
                <a:cs typeface="Courier New" panose="02070309020205020404" pitchFamily="49" charset="0"/>
              </a:rPr>
              <a:t>c = Cart(</a:t>
            </a:r>
            <a:r>
              <a:rPr lang="en-US" sz="1400" dirty="0" err="1">
                <a:latin typeface="Courier New" panose="02070309020205020404" pitchFamily="49" charset="0"/>
                <a:cs typeface="Courier New" panose="02070309020205020404" pitchFamily="49" charset="0"/>
              </a:rPr>
              <a:t>scenario_discovery</a:t>
            </a:r>
            <a:r>
              <a:rPr lang="en-US" sz="1400" dirty="0">
                <a:latin typeface="Courier New" panose="02070309020205020404" pitchFamily="49" charset="0"/>
                <a:cs typeface="Courier New" panose="02070309020205020404" pitchFamily="49" charset="0"/>
              </a:rPr>
              <a:t>, classification, include=</a:t>
            </a:r>
            <a:r>
              <a:rPr lang="en-US" sz="1400" dirty="0" err="1">
                <a:latin typeface="Courier New" panose="02070309020205020404" pitchFamily="49" charset="0"/>
                <a:cs typeface="Courier New" panose="02070309020205020404" pitchFamily="49" charset="0"/>
              </a:rPr>
              <a:t>model.uncertainties.keys</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min_samples_leaf</a:t>
            </a:r>
            <a:r>
              <a:rPr lang="en-US" sz="1400" dirty="0">
                <a:latin typeface="Courier New" panose="02070309020205020404" pitchFamily="49" charset="0"/>
                <a:cs typeface="Courier New" panose="02070309020205020404" pitchFamily="49" charset="0"/>
              </a:rPr>
              <a:t>=50)</a:t>
            </a:r>
          </a:p>
          <a:p>
            <a:r>
              <a:rPr lang="en-US" sz="1400" dirty="0" err="1">
                <a:latin typeface="Courier New" panose="02070309020205020404" pitchFamily="49" charset="0"/>
                <a:cs typeface="Courier New" panose="02070309020205020404" pitchFamily="49" charset="0"/>
              </a:rPr>
              <a:t>c.show_tree</a:t>
            </a:r>
            <a:r>
              <a:rPr lang="en-US" sz="1400" dirty="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pic>
        <p:nvPicPr>
          <p:cNvPr id="7" name="Picture 6" descr="Figure 1"/>
          <p:cNvPicPr>
            <a:picLocks noChangeAspect="1"/>
          </p:cNvPicPr>
          <p:nvPr/>
        </p:nvPicPr>
        <p:blipFill rotWithShape="1">
          <a:blip r:embed="rId2">
            <a:extLst>
              <a:ext uri="{28A0092B-C50C-407E-A947-70E740481C1C}">
                <a14:useLocalDpi xmlns:a14="http://schemas.microsoft.com/office/drawing/2010/main" val="0"/>
              </a:ext>
            </a:extLst>
          </a:blip>
          <a:srcRect l="11667" t="16806" r="9167" b="9861"/>
          <a:stretch/>
        </p:blipFill>
        <p:spPr>
          <a:xfrm>
            <a:off x="1066800" y="2590800"/>
            <a:ext cx="7239000" cy="3657600"/>
          </a:xfrm>
          <a:prstGeom prst="rect">
            <a:avLst/>
          </a:prstGeom>
        </p:spPr>
      </p:pic>
    </p:spTree>
    <p:extLst>
      <p:ext uri="{BB962C8B-B14F-4D97-AF65-F5344CB8AC3E}">
        <p14:creationId xmlns:p14="http://schemas.microsoft.com/office/powerpoint/2010/main" val="25035955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Sensitivity analysis of solutions</a:t>
            </a:r>
            <a:endParaRPr lang="en-US" dirty="0"/>
          </a:p>
        </p:txBody>
      </p:sp>
      <p:sp>
        <p:nvSpPr>
          <p:cNvPr id="3" name="Content Placeholder 2"/>
          <p:cNvSpPr>
            <a:spLocks noGrp="1"/>
          </p:cNvSpPr>
          <p:nvPr>
            <p:ph idx="1"/>
          </p:nvPr>
        </p:nvSpPr>
        <p:spPr>
          <a:xfrm>
            <a:off x="457200" y="1447800"/>
            <a:ext cx="8229600" cy="533400"/>
          </a:xfrm>
        </p:spPr>
        <p:txBody>
          <a:bodyPr/>
          <a:lstStyle/>
          <a:p>
            <a:r>
              <a:rPr lang="en-US" dirty="0" smtClean="0"/>
              <a:t>Rhodium supports several sensitivity analysis methods:</a:t>
            </a:r>
          </a:p>
          <a:p>
            <a:endParaRPr lang="en-US" dirty="0"/>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dirty="0"/>
          </a:p>
        </p:txBody>
      </p:sp>
      <p:sp>
        <p:nvSpPr>
          <p:cNvPr id="5" name="Footer Placeholder 4"/>
          <p:cNvSpPr>
            <a:spLocks noGrp="1"/>
          </p:cNvSpPr>
          <p:nvPr>
            <p:ph type="ftr" sz="quarter" idx="11"/>
          </p:nvPr>
        </p:nvSpPr>
        <p:spPr/>
        <p:txBody>
          <a:bodyPr/>
          <a:lstStyle/>
          <a:p>
            <a:r>
              <a:rPr lang="en-US" dirty="0"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45</a:t>
            </a:fld>
            <a:endParaRPr lang="en-US" dirty="0"/>
          </a:p>
        </p:txBody>
      </p:sp>
      <p:sp>
        <p:nvSpPr>
          <p:cNvPr id="8" name="Rectangle 7"/>
          <p:cNvSpPr/>
          <p:nvPr/>
        </p:nvSpPr>
        <p:spPr>
          <a:xfrm>
            <a:off x="481012" y="1968731"/>
            <a:ext cx="8181975" cy="1384995"/>
          </a:xfrm>
          <a:prstGeom prst="rect">
            <a:avLst/>
          </a:prstGeom>
          <a:solidFill>
            <a:schemeClr val="bg1">
              <a:lumMod val="95000"/>
            </a:schemeClr>
          </a:solidFill>
        </p:spPr>
        <p:txBody>
          <a:bodyPr wrap="square">
            <a:spAutoFit/>
          </a:bodyPr>
          <a:lstStyle/>
          <a:p>
            <a:r>
              <a:rPr lang="en-US" sz="1400" dirty="0" smtClean="0">
                <a:latin typeface="Courier New" panose="02070309020205020404" pitchFamily="49" charset="0"/>
                <a:cs typeface="Courier New" panose="02070309020205020404" pitchFamily="49" charset="0"/>
              </a:rPr>
              <a:t>"</a:t>
            </a:r>
            <a:r>
              <a:rPr lang="en-US" sz="1400" dirty="0">
                <a:latin typeface="Courier New" panose="02070309020205020404" pitchFamily="49" charset="0"/>
                <a:cs typeface="Courier New" panose="02070309020205020404" pitchFamily="49" charset="0"/>
              </a:rPr>
              <a:t>fast" - Fourier Amplitude Sensitivity </a:t>
            </a:r>
            <a:r>
              <a:rPr lang="en-US" sz="1400" dirty="0" smtClean="0">
                <a:latin typeface="Courier New" panose="02070309020205020404" pitchFamily="49" charset="0"/>
                <a:cs typeface="Courier New" panose="02070309020205020404" pitchFamily="49" charset="0"/>
              </a:rPr>
              <a:t>Test</a:t>
            </a:r>
            <a:endParaRPr lang="en-US" sz="1400" dirty="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morris</a:t>
            </a:r>
            <a:r>
              <a:rPr lang="en-US" sz="1400" dirty="0">
                <a:latin typeface="Courier New" panose="02070309020205020404" pitchFamily="49" charset="0"/>
                <a:cs typeface="Courier New" panose="02070309020205020404" pitchFamily="49" charset="0"/>
              </a:rPr>
              <a:t>" - Method of </a:t>
            </a:r>
            <a:r>
              <a:rPr lang="en-US" sz="1400" dirty="0" smtClean="0">
                <a:latin typeface="Courier New" panose="02070309020205020404" pitchFamily="49" charset="0"/>
                <a:cs typeface="Courier New" panose="02070309020205020404" pitchFamily="49" charset="0"/>
              </a:rPr>
              <a:t>Morris</a:t>
            </a:r>
            <a:endParaRPr lang="en-US" sz="1400" dirty="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a:t>
            </a:r>
            <a:r>
              <a:rPr lang="en-US" sz="1400" dirty="0">
                <a:latin typeface="Courier New" panose="02070309020205020404" pitchFamily="49" charset="0"/>
                <a:cs typeface="Courier New" panose="02070309020205020404" pitchFamily="49" charset="0"/>
              </a:rPr>
              <a:t>delta" - </a:t>
            </a:r>
            <a:r>
              <a:rPr lang="en-US" sz="1400" dirty="0" err="1">
                <a:latin typeface="Courier New" panose="02070309020205020404" pitchFamily="49" charset="0"/>
                <a:cs typeface="Courier New" panose="02070309020205020404" pitchFamily="49" charset="0"/>
              </a:rPr>
              <a:t>Borgonovo's</a:t>
            </a:r>
            <a:r>
              <a:rPr lang="en-US" sz="1400" dirty="0">
                <a:latin typeface="Courier New" panose="02070309020205020404" pitchFamily="49" charset="0"/>
                <a:cs typeface="Courier New" panose="02070309020205020404" pitchFamily="49" charset="0"/>
              </a:rPr>
              <a:t> Delta Moment-Independent </a:t>
            </a:r>
            <a:r>
              <a:rPr lang="en-US" sz="1400" dirty="0" smtClean="0">
                <a:latin typeface="Courier New" panose="02070309020205020404" pitchFamily="49" charset="0"/>
                <a:cs typeface="Courier New" panose="02070309020205020404" pitchFamily="49" charset="0"/>
              </a:rPr>
              <a:t>Method</a:t>
            </a:r>
            <a:endParaRPr lang="en-US" sz="1400" dirty="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sobol</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Sobol</a:t>
            </a:r>
            <a:r>
              <a:rPr lang="en-US" sz="1400" dirty="0">
                <a:latin typeface="Courier New" panose="02070309020205020404" pitchFamily="49" charset="0"/>
                <a:cs typeface="Courier New" panose="02070309020205020404" pitchFamily="49" charset="0"/>
              </a:rPr>
              <a:t> Sensitivity </a:t>
            </a:r>
            <a:r>
              <a:rPr lang="en-US" sz="1400" dirty="0" smtClean="0">
                <a:latin typeface="Courier New" panose="02070309020205020404" pitchFamily="49" charset="0"/>
                <a:cs typeface="Courier New" panose="02070309020205020404" pitchFamily="49" charset="0"/>
              </a:rPr>
              <a:t>Analysis</a:t>
            </a:r>
            <a:endParaRPr lang="en-US" sz="1400" dirty="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ff</a:t>
            </a:r>
            <a:r>
              <a:rPr lang="en-US" sz="1400" dirty="0">
                <a:latin typeface="Courier New" panose="02070309020205020404" pitchFamily="49" charset="0"/>
                <a:cs typeface="Courier New" panose="02070309020205020404" pitchFamily="49" charset="0"/>
              </a:rPr>
              <a:t>" - Fractional Factorial Sensitivity </a:t>
            </a:r>
            <a:r>
              <a:rPr lang="en-US" sz="1400" dirty="0" smtClean="0">
                <a:latin typeface="Courier New" panose="02070309020205020404" pitchFamily="49" charset="0"/>
                <a:cs typeface="Courier New" panose="02070309020205020404" pitchFamily="49" charset="0"/>
              </a:rPr>
              <a:t>Analysis</a:t>
            </a:r>
            <a:endParaRPr lang="en-US" sz="1400" dirty="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dgsm</a:t>
            </a:r>
            <a:r>
              <a:rPr lang="en-US" sz="1400" dirty="0">
                <a:latin typeface="Courier New" panose="02070309020205020404" pitchFamily="49" charset="0"/>
                <a:cs typeface="Courier New" panose="02070309020205020404" pitchFamily="49" charset="0"/>
              </a:rPr>
              <a:t>" - Derivative-based Global Sensitivity </a:t>
            </a:r>
            <a:r>
              <a:rPr lang="en-US" sz="1400" dirty="0" smtClean="0">
                <a:latin typeface="Courier New" panose="02070309020205020404" pitchFamily="49" charset="0"/>
                <a:cs typeface="Courier New" panose="02070309020205020404" pitchFamily="49" charset="0"/>
              </a:rPr>
              <a:t>Measure</a:t>
            </a:r>
            <a:endParaRPr lang="en-US" sz="1400" dirty="0">
              <a:latin typeface="Courier New" panose="02070309020205020404" pitchFamily="49" charset="0"/>
              <a:cs typeface="Courier New" panose="02070309020205020404" pitchFamily="49" charset="0"/>
            </a:endParaRPr>
          </a:p>
        </p:txBody>
      </p:sp>
      <p:sp>
        <p:nvSpPr>
          <p:cNvPr id="9" name="Content Placeholder 2"/>
          <p:cNvSpPr txBox="1">
            <a:spLocks/>
          </p:cNvSpPr>
          <p:nvPr/>
        </p:nvSpPr>
        <p:spPr>
          <a:xfrm>
            <a:off x="457200" y="3428074"/>
            <a:ext cx="8229600" cy="533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None/>
              <a:defRPr sz="2400" kern="1200">
                <a:solidFill>
                  <a:srgbClr val="080808"/>
                </a:solidFill>
                <a:latin typeface="+mj-lt"/>
                <a:ea typeface="CMU Bright" panose="02000603000000000000" pitchFamily="2" charset="0"/>
                <a:cs typeface="CMU Bright" panose="02000603000000000000" pitchFamily="2"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j-lt"/>
                <a:ea typeface="CMU Bright" panose="02000603000000000000" pitchFamily="2" charset="0"/>
                <a:cs typeface="CMU Bright" panose="02000603000000000000" pitchFamily="2"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CMU Bright" panose="02000603000000000000" pitchFamily="2" charset="0"/>
                <a:cs typeface="CMU Bright" panose="02000603000000000000" pitchFamily="2"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CMU Bright" panose="02000603000000000000" pitchFamily="2" charset="0"/>
                <a:cs typeface="CMU Bright" panose="02000603000000000000" pitchFamily="2"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CMU Bright" panose="02000603000000000000" pitchFamily="2" charset="0"/>
                <a:cs typeface="CMU Bright" panose="02000603000000000000" pitchFamily="2"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To run: </a:t>
            </a:r>
          </a:p>
          <a:p>
            <a:endParaRPr lang="en-US" dirty="0"/>
          </a:p>
        </p:txBody>
      </p:sp>
      <p:sp>
        <p:nvSpPr>
          <p:cNvPr id="10" name="Rectangle 9"/>
          <p:cNvSpPr/>
          <p:nvPr/>
        </p:nvSpPr>
        <p:spPr>
          <a:xfrm>
            <a:off x="481012" y="3949005"/>
            <a:ext cx="8181975" cy="954107"/>
          </a:xfrm>
          <a:prstGeom prst="rect">
            <a:avLst/>
          </a:prstGeom>
          <a:solidFill>
            <a:schemeClr val="bg1">
              <a:lumMod val="95000"/>
            </a:schemeClr>
          </a:solidFill>
        </p:spPr>
        <p:txBody>
          <a:bodyPr wrap="square">
            <a:spAutoFit/>
          </a:bodyPr>
          <a:lstStyle/>
          <a:p>
            <a:r>
              <a:rPr lang="en-US" sz="1400" dirty="0">
                <a:latin typeface="Courier New" panose="02070309020205020404" pitchFamily="49" charset="0"/>
                <a:cs typeface="Courier New" panose="02070309020205020404" pitchFamily="49" charset="0"/>
              </a:rPr>
              <a:t>policy = </a:t>
            </a:r>
            <a:r>
              <a:rPr lang="en-US" sz="1400" dirty="0" err="1">
                <a:latin typeface="Courier New" panose="02070309020205020404" pitchFamily="49" charset="0"/>
                <a:cs typeface="Courier New" panose="02070309020205020404" pitchFamily="49" charset="0"/>
              </a:rPr>
              <a:t>output.find_max</a:t>
            </a:r>
            <a:r>
              <a:rPr lang="en-US" sz="1400" dirty="0">
                <a:latin typeface="Courier New" panose="02070309020205020404" pitchFamily="49" charset="0"/>
                <a:cs typeface="Courier New" panose="02070309020205020404" pitchFamily="49" charset="0"/>
              </a:rPr>
              <a:t>("reliability")</a:t>
            </a:r>
          </a:p>
          <a:p>
            <a:endParaRPr lang="en-US" sz="1400" dirty="0">
              <a:latin typeface="Courier New" panose="02070309020205020404" pitchFamily="49" charset="0"/>
              <a:cs typeface="Courier New" panose="02070309020205020404" pitchFamily="49" charset="0"/>
            </a:endParaRPr>
          </a:p>
          <a:p>
            <a:r>
              <a:rPr lang="en-US" sz="1400" dirty="0" err="1">
                <a:latin typeface="Courier New" panose="02070309020205020404" pitchFamily="49" charset="0"/>
                <a:cs typeface="Courier New" panose="02070309020205020404" pitchFamily="49" charset="0"/>
              </a:rPr>
              <a:t>sobol_results</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sa</a:t>
            </a:r>
            <a:r>
              <a:rPr lang="en-US" sz="1400" dirty="0">
                <a:latin typeface="Courier New" panose="02070309020205020404" pitchFamily="49" charset="0"/>
                <a:cs typeface="Courier New" panose="02070309020205020404" pitchFamily="49" charset="0"/>
              </a:rPr>
              <a:t>(model, "reliability", policy=policy, method="</a:t>
            </a:r>
            <a:r>
              <a:rPr lang="en-US" sz="1400" dirty="0" err="1">
                <a:latin typeface="Courier New" panose="02070309020205020404" pitchFamily="49" charset="0"/>
                <a:cs typeface="Courier New" panose="02070309020205020404" pitchFamily="49" charset="0"/>
              </a:rPr>
              <a:t>sobol</a:t>
            </a:r>
            <a:r>
              <a:rPr lang="en-US" sz="1400" dirty="0">
                <a:latin typeface="Courier New" panose="02070309020205020404" pitchFamily="49" charset="0"/>
                <a:cs typeface="Courier New" panose="02070309020205020404" pitchFamily="49" charset="0"/>
              </a:rPr>
              <a:t>", </a:t>
            </a:r>
            <a:r>
              <a:rPr lang="en-US" sz="1400" dirty="0" err="1" smtClean="0">
                <a:latin typeface="Courier New" panose="02070309020205020404" pitchFamily="49" charset="0"/>
                <a:cs typeface="Courier New" panose="02070309020205020404" pitchFamily="49" charset="0"/>
              </a:rPr>
              <a:t>nsamples</a:t>
            </a:r>
            <a:r>
              <a:rPr lang="en-US" sz="1400" dirty="0" smtClean="0">
                <a:latin typeface="Courier New" panose="02070309020205020404" pitchFamily="49" charset="0"/>
                <a:cs typeface="Courier New" panose="02070309020205020404" pitchFamily="49" charset="0"/>
              </a:rPr>
              <a:t>=10000)</a:t>
            </a:r>
          </a:p>
        </p:txBody>
      </p:sp>
    </p:spTree>
    <p:extLst>
      <p:ext uri="{BB962C8B-B14F-4D97-AF65-F5344CB8AC3E}">
        <p14:creationId xmlns:p14="http://schemas.microsoft.com/office/powerpoint/2010/main" val="427521527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Sensitivity analysis of solutions</a:t>
            </a:r>
            <a:endParaRPr lang="en-US" dirty="0"/>
          </a:p>
        </p:txBody>
      </p:sp>
      <p:sp>
        <p:nvSpPr>
          <p:cNvPr id="3" name="Content Placeholder 2"/>
          <p:cNvSpPr>
            <a:spLocks noGrp="1"/>
          </p:cNvSpPr>
          <p:nvPr>
            <p:ph idx="1"/>
          </p:nvPr>
        </p:nvSpPr>
        <p:spPr>
          <a:xfrm>
            <a:off x="457200" y="1447800"/>
            <a:ext cx="8229600" cy="533400"/>
          </a:xfrm>
        </p:spPr>
        <p:txBody>
          <a:bodyPr/>
          <a:lstStyle/>
          <a:p>
            <a:r>
              <a:rPr lang="en-US" dirty="0" smtClean="0"/>
              <a:t>Visualize results:</a:t>
            </a:r>
          </a:p>
          <a:p>
            <a:endParaRPr lang="en-US" dirty="0"/>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dirty="0"/>
          </a:p>
        </p:txBody>
      </p:sp>
      <p:sp>
        <p:nvSpPr>
          <p:cNvPr id="5" name="Footer Placeholder 4"/>
          <p:cNvSpPr>
            <a:spLocks noGrp="1"/>
          </p:cNvSpPr>
          <p:nvPr>
            <p:ph type="ftr" sz="quarter" idx="11"/>
          </p:nvPr>
        </p:nvSpPr>
        <p:spPr/>
        <p:txBody>
          <a:bodyPr/>
          <a:lstStyle/>
          <a:p>
            <a:r>
              <a:rPr lang="en-US" dirty="0"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46</a:t>
            </a:fld>
            <a:endParaRPr lang="en-US" dirty="0"/>
          </a:p>
        </p:txBody>
      </p:sp>
      <p:sp>
        <p:nvSpPr>
          <p:cNvPr id="8" name="Rectangle 7"/>
          <p:cNvSpPr/>
          <p:nvPr/>
        </p:nvSpPr>
        <p:spPr>
          <a:xfrm>
            <a:off x="481013" y="1968731"/>
            <a:ext cx="5081588" cy="307777"/>
          </a:xfrm>
          <a:prstGeom prst="rect">
            <a:avLst/>
          </a:prstGeom>
          <a:solidFill>
            <a:schemeClr val="bg1">
              <a:lumMod val="95000"/>
            </a:schemeClr>
          </a:solidFill>
        </p:spPr>
        <p:txBody>
          <a:bodyPr wrap="square">
            <a:spAutoFit/>
          </a:bodyPr>
          <a:lstStyle/>
          <a:p>
            <a:r>
              <a:rPr lang="en-US" sz="1400" dirty="0">
                <a:latin typeface="Courier New" panose="02070309020205020404" pitchFamily="49" charset="0"/>
                <a:cs typeface="Courier New" panose="02070309020205020404" pitchFamily="49" charset="0"/>
              </a:rPr>
              <a:t>fig = </a:t>
            </a:r>
            <a:r>
              <a:rPr lang="en-US" sz="1400" dirty="0" err="1">
                <a:latin typeface="Courier New" panose="02070309020205020404" pitchFamily="49" charset="0"/>
                <a:cs typeface="Courier New" panose="02070309020205020404" pitchFamily="49" charset="0"/>
              </a:rPr>
              <a:t>sobol_results.plot_sobol</a:t>
            </a:r>
            <a:r>
              <a:rPr lang="en-US" sz="1400" dirty="0">
                <a:latin typeface="Courier New" panose="02070309020205020404" pitchFamily="49" charset="0"/>
                <a:cs typeface="Courier New" panose="02070309020205020404" pitchFamily="49" charset="0"/>
              </a:rPr>
              <a:t>(threshold=0.01)</a:t>
            </a:r>
            <a:endParaRPr lang="en-US" sz="1400" dirty="0">
              <a:latin typeface="Courier New" panose="02070309020205020404" pitchFamily="49" charset="0"/>
              <a:cs typeface="Courier New" panose="02070309020205020404" pitchFamily="49" charset="0"/>
            </a:endParaRPr>
          </a:p>
        </p:txBody>
      </p:sp>
      <p:pic>
        <p:nvPicPr>
          <p:cNvPr id="7" name="Picture 6"/>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9742" t="14417" r="21034" b="13495"/>
          <a:stretch/>
        </p:blipFill>
        <p:spPr>
          <a:xfrm>
            <a:off x="6019801" y="1371600"/>
            <a:ext cx="2514600" cy="2286000"/>
          </a:xfrm>
          <a:prstGeom prst="rect">
            <a:avLst/>
          </a:prstGeom>
        </p:spPr>
      </p:pic>
      <p:sp>
        <p:nvSpPr>
          <p:cNvPr id="11" name="Content Placeholder 2"/>
          <p:cNvSpPr txBox="1">
            <a:spLocks/>
          </p:cNvSpPr>
          <p:nvPr/>
        </p:nvSpPr>
        <p:spPr>
          <a:xfrm>
            <a:off x="457200" y="3979168"/>
            <a:ext cx="5334000" cy="821432"/>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None/>
              <a:defRPr sz="2400" kern="1200">
                <a:solidFill>
                  <a:srgbClr val="080808"/>
                </a:solidFill>
                <a:latin typeface="+mj-lt"/>
                <a:ea typeface="CMU Bright" panose="02000603000000000000" pitchFamily="2" charset="0"/>
                <a:cs typeface="CMU Bright" panose="02000603000000000000" pitchFamily="2"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j-lt"/>
                <a:ea typeface="CMU Bright" panose="02000603000000000000" pitchFamily="2" charset="0"/>
                <a:cs typeface="CMU Bright" panose="02000603000000000000" pitchFamily="2"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CMU Bright" panose="02000603000000000000" pitchFamily="2" charset="0"/>
                <a:cs typeface="CMU Bright" panose="02000603000000000000" pitchFamily="2"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CMU Bright" panose="02000603000000000000" pitchFamily="2" charset="0"/>
                <a:cs typeface="CMU Bright" panose="02000603000000000000" pitchFamily="2"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CMU Bright" panose="02000603000000000000" pitchFamily="2" charset="0"/>
                <a:cs typeface="CMU Bright" panose="02000603000000000000" pitchFamily="2"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Or (shameless plug) use </a:t>
            </a:r>
            <a:r>
              <a:rPr lang="en-US" dirty="0" smtClean="0">
                <a:hlinkClick r:id="rId3"/>
              </a:rPr>
              <a:t>my graphing function </a:t>
            </a:r>
            <a:r>
              <a:rPr lang="en-US" dirty="0" smtClean="0"/>
              <a:t>for prettier and customizable:</a:t>
            </a:r>
          </a:p>
          <a:p>
            <a:endParaRPr lang="en-US" dirty="0"/>
          </a:p>
        </p:txBody>
      </p:sp>
      <p:sp>
        <p:nvSpPr>
          <p:cNvPr id="12" name="Rectangle 11"/>
          <p:cNvSpPr/>
          <p:nvPr/>
        </p:nvSpPr>
        <p:spPr>
          <a:xfrm>
            <a:off x="481013" y="4873823"/>
            <a:ext cx="5081588" cy="307777"/>
          </a:xfrm>
          <a:prstGeom prst="rect">
            <a:avLst/>
          </a:prstGeom>
          <a:solidFill>
            <a:schemeClr val="bg1">
              <a:lumMod val="95000"/>
            </a:schemeClr>
          </a:solidFill>
        </p:spPr>
        <p:txBody>
          <a:bodyPr wrap="square">
            <a:spAutoFit/>
          </a:bodyPr>
          <a:lstStyle/>
          <a:p>
            <a:r>
              <a:rPr lang="en-US" sz="1400" dirty="0" err="1" smtClean="0">
                <a:latin typeface="Courier New" panose="02070309020205020404" pitchFamily="49" charset="0"/>
                <a:cs typeface="Courier New" panose="02070309020205020404" pitchFamily="49" charset="0"/>
              </a:rPr>
              <a:t>drawgraphs</a:t>
            </a:r>
            <a:r>
              <a:rPr lang="en-US" sz="1400" dirty="0" smtClean="0">
                <a:latin typeface="Courier New" panose="02070309020205020404" pitchFamily="49" charset="0"/>
                <a:cs typeface="Courier New" panose="02070309020205020404" pitchFamily="49" charset="0"/>
              </a:rPr>
              <a:t>(</a:t>
            </a:r>
            <a:r>
              <a:rPr lang="en-US" sz="1400" dirty="0" err="1" smtClean="0">
                <a:latin typeface="Courier New" panose="02070309020205020404" pitchFamily="49" charset="0"/>
                <a:cs typeface="Courier New" panose="02070309020205020404" pitchFamily="49" charset="0"/>
              </a:rPr>
              <a:t>sobol_results</a:t>
            </a:r>
            <a:r>
              <a:rPr lang="en-US" sz="1400" dirty="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82620" y="3918504"/>
            <a:ext cx="2443831" cy="2438400"/>
          </a:xfrm>
          <a:prstGeom prst="rect">
            <a:avLst/>
          </a:prstGeom>
        </p:spPr>
      </p:pic>
    </p:spTree>
    <p:extLst>
      <p:ext uri="{BB962C8B-B14F-4D97-AF65-F5344CB8AC3E}">
        <p14:creationId xmlns:p14="http://schemas.microsoft.com/office/powerpoint/2010/main" val="336671329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this important?</a:t>
            </a:r>
            <a:endParaRPr lang="en-US" dirty="0"/>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47</a:t>
            </a:fld>
            <a:endParaRPr lang="en-US"/>
          </a:p>
        </p:txBody>
      </p:sp>
      <p:sp>
        <p:nvSpPr>
          <p:cNvPr id="10" name="Rectangle 9"/>
          <p:cNvSpPr/>
          <p:nvPr/>
        </p:nvSpPr>
        <p:spPr>
          <a:xfrm>
            <a:off x="152400" y="152400"/>
            <a:ext cx="8839200" cy="5879803"/>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Content Placeholder 2"/>
          <p:cNvSpPr txBox="1">
            <a:spLocks/>
          </p:cNvSpPr>
          <p:nvPr/>
        </p:nvSpPr>
        <p:spPr>
          <a:xfrm>
            <a:off x="447675" y="1390422"/>
            <a:ext cx="8229600" cy="1354710"/>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None/>
              <a:defRPr sz="2400" kern="1200">
                <a:solidFill>
                  <a:srgbClr val="080808"/>
                </a:solidFill>
                <a:latin typeface="+mj-lt"/>
                <a:ea typeface="CMU Bright" panose="02000603000000000000" pitchFamily="2" charset="0"/>
                <a:cs typeface="CMU Bright" panose="02000603000000000000" pitchFamily="2"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j-lt"/>
                <a:ea typeface="CMU Bright" panose="02000603000000000000" pitchFamily="2" charset="0"/>
                <a:cs typeface="CMU Bright" panose="02000603000000000000" pitchFamily="2"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CMU Bright" panose="02000603000000000000" pitchFamily="2" charset="0"/>
                <a:cs typeface="CMU Bright" panose="02000603000000000000" pitchFamily="2"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CMU Bright" panose="02000603000000000000" pitchFamily="2" charset="0"/>
                <a:cs typeface="CMU Bright" panose="02000603000000000000" pitchFamily="2"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CMU Bright" panose="02000603000000000000" pitchFamily="2" charset="0"/>
                <a:cs typeface="CMU Bright" panose="02000603000000000000" pitchFamily="2"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It appears that there is a non linear combination of b and q values that cause the policy to fail. Both parameters shift the input and output fluxes of P, shifting the tipping point to lower levels. </a:t>
            </a:r>
          </a:p>
          <a:p>
            <a:endParaRPr lang="en-US" dirty="0" smtClean="0"/>
          </a:p>
          <a:p>
            <a:pPr marL="0" indent="0"/>
            <a:endParaRPr lang="en-US" dirty="0"/>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7999" t="48842" r="50954" b="6019"/>
          <a:stretch/>
        </p:blipFill>
        <p:spPr>
          <a:xfrm>
            <a:off x="1371600" y="2833776"/>
            <a:ext cx="3428735" cy="3109783"/>
          </a:xfrm>
          <a:prstGeom prst="rect">
            <a:avLst/>
          </a:prstGeom>
        </p:spPr>
      </p:pic>
      <p:pic>
        <p:nvPicPr>
          <p:cNvPr id="9" name="Picture 8"/>
          <p:cNvPicPr>
            <a:picLocks noChangeAspect="1"/>
          </p:cNvPicPr>
          <p:nvPr/>
        </p:nvPicPr>
        <p:blipFill>
          <a:blip r:embed="rId3"/>
          <a:stretch>
            <a:fillRect/>
          </a:stretch>
        </p:blipFill>
        <p:spPr>
          <a:xfrm>
            <a:off x="5218242" y="2745132"/>
            <a:ext cx="3508116" cy="2967281"/>
          </a:xfrm>
          <a:prstGeom prst="rect">
            <a:avLst/>
          </a:prstGeom>
        </p:spPr>
      </p:pic>
    </p:spTree>
    <p:extLst>
      <p:ext uri="{BB962C8B-B14F-4D97-AF65-F5344CB8AC3E}">
        <p14:creationId xmlns:p14="http://schemas.microsoft.com/office/powerpoint/2010/main" val="30132412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Taxonomy of robustness frameworks</a:t>
            </a:r>
            <a:endParaRPr lang="en-US" dirty="0"/>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a:p>
        </p:txBody>
      </p:sp>
      <p:pic>
        <p:nvPicPr>
          <p:cNvPr id="7" name="Picture 3" descr="D:\jon\papers\Herman et al. - JWRPM 2014 - Defining Robustness\figs\fig-01-taxonomy\taxonomy.png"/>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t="5455"/>
          <a:stretch/>
        </p:blipFill>
        <p:spPr bwMode="auto">
          <a:xfrm>
            <a:off x="1600200" y="1066800"/>
            <a:ext cx="6019800" cy="517007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838200" y="6396335"/>
            <a:ext cx="5410200" cy="461665"/>
          </a:xfrm>
          <a:prstGeom prst="rect">
            <a:avLst/>
          </a:prstGeom>
        </p:spPr>
        <p:txBody>
          <a:bodyPr wrap="square">
            <a:spAutoFit/>
          </a:bodyPr>
          <a:lstStyle/>
          <a:p>
            <a:r>
              <a:rPr lang="en-US" sz="1200" dirty="0" smtClean="0"/>
              <a:t>Herman et al. (2015)</a:t>
            </a:r>
          </a:p>
          <a:p>
            <a:r>
              <a:rPr lang="en-US" sz="1200" dirty="0" smtClean="0">
                <a:hlinkClick r:id="rId3"/>
              </a:rPr>
              <a:t>https</a:t>
            </a:r>
            <a:r>
              <a:rPr lang="en-US" sz="1200" dirty="0">
                <a:hlinkClick r:id="rId3"/>
              </a:rPr>
              <a:t>://doi.org/10.1061/(</a:t>
            </a:r>
            <a:r>
              <a:rPr lang="en-US" sz="1200" dirty="0" smtClean="0">
                <a:hlinkClick r:id="rId3"/>
              </a:rPr>
              <a:t>ASCE)WR.1943-5452.0000509</a:t>
            </a:r>
            <a:endParaRPr lang="en-US" sz="1200" dirty="0">
              <a:effectLst/>
            </a:endParaRPr>
          </a:p>
        </p:txBody>
      </p:sp>
    </p:spTree>
    <p:extLst>
      <p:ext uri="{BB962C8B-B14F-4D97-AF65-F5344CB8AC3E}">
        <p14:creationId xmlns:p14="http://schemas.microsoft.com/office/powerpoint/2010/main" val="21914280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Connector 29"/>
          <p:cNvCxnSpPr/>
          <p:nvPr/>
        </p:nvCxnSpPr>
        <p:spPr>
          <a:xfrm>
            <a:off x="528637" y="1447800"/>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5" name="Footer Placeholder 4"/>
          <p:cNvSpPr>
            <a:spLocks noGrp="1"/>
          </p:cNvSpPr>
          <p:nvPr>
            <p:ph type="ftr" sz="quarter" idx="11"/>
          </p:nvPr>
        </p:nvSpPr>
        <p:spPr>
          <a:xfrm>
            <a:off x="1043388" y="6443002"/>
            <a:ext cx="4572000" cy="264649"/>
          </a:xfrm>
        </p:spPr>
        <p:txBody>
          <a:bodyPr/>
          <a:lstStyle/>
          <a:p>
            <a:r>
              <a:rPr lang="en-US" dirty="0" smtClean="0"/>
              <a:t>Download from: </a:t>
            </a:r>
            <a:r>
              <a:rPr lang="en-US" dirty="0">
                <a:hlinkClick r:id="rId3"/>
              </a:rPr>
              <a:t>https://github.com/Project-Platypus/Rhodium</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6</a:t>
            </a:fld>
            <a:endParaRPr lang="en-US"/>
          </a:p>
        </p:txBody>
      </p:sp>
      <p:sp>
        <p:nvSpPr>
          <p:cNvPr id="7" name="Content Placeholder 7"/>
          <p:cNvSpPr txBox="1">
            <a:spLocks/>
          </p:cNvSpPr>
          <p:nvPr/>
        </p:nvSpPr>
        <p:spPr>
          <a:xfrm>
            <a:off x="457200" y="1816798"/>
            <a:ext cx="7287491" cy="2550166"/>
          </a:xfrm>
          <a:prstGeom prst="rect">
            <a:avLst/>
          </a:prstGeom>
        </p:spPr>
        <p:txBody>
          <a:bodyPr>
            <a:normAutofit/>
          </a:bodyPr>
          <a:lstStyle>
            <a:lvl1pPr marL="342900" indent="-342900" algn="l" defTabSz="914400" rtl="0" eaLnBrk="1" latinLnBrk="0" hangingPunct="1">
              <a:spcBef>
                <a:spcPct val="20000"/>
              </a:spcBef>
              <a:buFont typeface="Arial" pitchFamily="34" charset="0"/>
              <a:buNone/>
              <a:defRPr sz="2400" kern="1200">
                <a:solidFill>
                  <a:srgbClr val="080808"/>
                </a:solidFill>
                <a:latin typeface="CMU Bright" panose="02000603000000000000" pitchFamily="2" charset="0"/>
                <a:ea typeface="CMU Bright" panose="02000603000000000000" pitchFamily="2" charset="0"/>
                <a:cs typeface="CMU Bright" panose="02000603000000000000" pitchFamily="2"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dirty="0" smtClean="0">
                <a:latin typeface="+mj-lt"/>
              </a:rPr>
              <a:t>Python library capable of:</a:t>
            </a:r>
          </a:p>
          <a:p>
            <a:pPr lvl="1"/>
            <a:r>
              <a:rPr lang="en-US" b="1" dirty="0" smtClean="0">
                <a:solidFill>
                  <a:srgbClr val="C00000"/>
                </a:solidFill>
                <a:latin typeface="+mj-lt"/>
              </a:rPr>
              <a:t>Multi-objective Optimization</a:t>
            </a:r>
          </a:p>
          <a:p>
            <a:pPr lvl="1"/>
            <a:r>
              <a:rPr lang="en-US" b="1" dirty="0" smtClean="0">
                <a:solidFill>
                  <a:srgbClr val="C00000"/>
                </a:solidFill>
                <a:latin typeface="+mj-lt"/>
              </a:rPr>
              <a:t>Exploratory Modeling</a:t>
            </a:r>
          </a:p>
          <a:p>
            <a:pPr lvl="1"/>
            <a:r>
              <a:rPr lang="en-US" b="1" dirty="0" smtClean="0">
                <a:solidFill>
                  <a:srgbClr val="C00000"/>
                </a:solidFill>
                <a:latin typeface="+mj-lt"/>
              </a:rPr>
              <a:t>Scenario Discovery</a:t>
            </a:r>
          </a:p>
          <a:p>
            <a:pPr lvl="1"/>
            <a:r>
              <a:rPr lang="en-US" b="1" dirty="0" smtClean="0">
                <a:solidFill>
                  <a:srgbClr val="C00000"/>
                </a:solidFill>
                <a:latin typeface="+mj-lt"/>
              </a:rPr>
              <a:t>Global Sensitivity Analysis</a:t>
            </a:r>
          </a:p>
          <a:p>
            <a:pPr marL="0" indent="0"/>
            <a:endParaRPr lang="en-US" sz="1050" b="1" dirty="0" smtClean="0">
              <a:solidFill>
                <a:schemeClr val="accent1"/>
              </a:solidFill>
              <a:latin typeface="+mj-lt"/>
            </a:endParaRPr>
          </a:p>
          <a:p>
            <a:pPr marL="0" indent="0"/>
            <a:endParaRPr lang="en-US" dirty="0" smtClean="0"/>
          </a:p>
          <a:p>
            <a:pPr marL="914400" lvl="2" indent="0">
              <a:buNone/>
            </a:pPr>
            <a:endParaRPr lang="en-US" dirty="0" smtClean="0">
              <a:latin typeface="+mj-lt"/>
            </a:endParaRPr>
          </a:p>
        </p:txBody>
      </p:sp>
      <p:grpSp>
        <p:nvGrpSpPr>
          <p:cNvPr id="16" name="Group 15"/>
          <p:cNvGrpSpPr>
            <a:grpSpLocks noChangeAspect="1"/>
          </p:cNvGrpSpPr>
          <p:nvPr/>
        </p:nvGrpSpPr>
        <p:grpSpPr>
          <a:xfrm>
            <a:off x="1295400" y="5410200"/>
            <a:ext cx="4586553" cy="548640"/>
            <a:chOff x="838200" y="5105400"/>
            <a:chExt cx="7007235" cy="838200"/>
          </a:xfrm>
        </p:grpSpPr>
        <p:pic>
          <p:nvPicPr>
            <p:cNvPr id="17" name="Picture 2" descr="Image result for c programing langu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200" y="5105400"/>
              <a:ext cx="788276" cy="8382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Image result for C++"/>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60386" y="5155828"/>
              <a:ext cx="655903" cy="73734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950199" y="5262889"/>
              <a:ext cx="1676400" cy="517235"/>
            </a:xfrm>
            <a:prstGeom prst="rect">
              <a:avLst/>
            </a:prstGeom>
            <a:noFill/>
          </p:spPr>
          <p:txBody>
            <a:bodyPr wrap="square" rtlCol="0">
              <a:spAutoFit/>
            </a:bodyPr>
            <a:lstStyle/>
            <a:p>
              <a:r>
                <a:rPr lang="en-US" sz="1600" b="1" dirty="0" smtClean="0">
                  <a:latin typeface="Courier New" panose="02070309020205020404" pitchFamily="49" charset="0"/>
                  <a:cs typeface="Courier New" panose="02070309020205020404" pitchFamily="49" charset="0"/>
                </a:rPr>
                <a:t>Fortran</a:t>
              </a:r>
              <a:endParaRPr lang="en-US" sz="1600" b="1" dirty="0">
                <a:latin typeface="Courier New" panose="02070309020205020404" pitchFamily="49" charset="0"/>
                <a:cs typeface="Courier New" panose="02070309020205020404" pitchFamily="49" charset="0"/>
              </a:endParaRPr>
            </a:p>
          </p:txBody>
        </p:sp>
        <p:pic>
          <p:nvPicPr>
            <p:cNvPr id="20" name="Picture 19" descr="Image result for excel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60509" y="5225187"/>
              <a:ext cx="609600" cy="5986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Image result for r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04019" y="5226404"/>
              <a:ext cx="769305" cy="59619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Image result for python ic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07235" y="5105400"/>
              <a:ext cx="838200" cy="838200"/>
            </a:xfrm>
            <a:prstGeom prst="rect">
              <a:avLst/>
            </a:prstGeom>
            <a:noFill/>
            <a:extLst>
              <a:ext uri="{909E8E84-426E-40DD-AFC4-6F175D3DCCD1}">
                <a14:hiddenFill xmlns:a14="http://schemas.microsoft.com/office/drawing/2010/main">
                  <a:solidFill>
                    <a:srgbClr val="FFFFFF"/>
                  </a:solidFill>
                </a14:hiddenFill>
              </a:ext>
            </a:extLst>
          </p:spPr>
        </p:pic>
      </p:grpSp>
      <p:pic>
        <p:nvPicPr>
          <p:cNvPr id="23" name="Picture 2" descr="https://d30y9cdsu7xlg0.cloudfront.net/png/30912-200.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98544" y="-151907"/>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25" name="Title 6"/>
          <p:cNvSpPr txBox="1">
            <a:spLocks/>
          </p:cNvSpPr>
          <p:nvPr/>
        </p:nvSpPr>
        <p:spPr>
          <a:xfrm>
            <a:off x="457200" y="274638"/>
            <a:ext cx="8229600" cy="1143000"/>
          </a:xfrm>
          <a:prstGeom prst="rect">
            <a:avLst/>
          </a:prstGeom>
        </p:spPr>
        <p:txBody>
          <a:bodyPr>
            <a:noAutofit/>
          </a:bodyPr>
          <a:lstStyle>
            <a:lvl1pPr algn="ctr" defTabSz="914400" rtl="0" eaLnBrk="1" latinLnBrk="0" hangingPunct="1">
              <a:spcBef>
                <a:spcPct val="0"/>
              </a:spcBef>
              <a:buNone/>
              <a:defRPr sz="3200" kern="1200">
                <a:solidFill>
                  <a:srgbClr val="080808"/>
                </a:solidFill>
                <a:latin typeface="Gill Sans MT" panose="020B0502020104020203" pitchFamily="34" charset="0"/>
                <a:ea typeface="CMU Sans Serif" panose="02000603000000000000" pitchFamily="2" charset="0"/>
                <a:cs typeface="Arial" panose="020B0604020202020204" pitchFamily="34" charset="0"/>
              </a:defRPr>
            </a:lvl1pPr>
          </a:lstStyle>
          <a:p>
            <a:pPr algn="l"/>
            <a:r>
              <a:rPr lang="en-US" sz="3600" dirty="0" smtClean="0"/>
              <a:t>Rhodium</a:t>
            </a:r>
            <a:br>
              <a:rPr lang="en-US" sz="3600" dirty="0" smtClean="0"/>
            </a:br>
            <a:r>
              <a:rPr lang="en-US" sz="2800" dirty="0" smtClean="0"/>
              <a:t>Robust Decision Making</a:t>
            </a:r>
            <a:endParaRPr lang="en-US" sz="3600" dirty="0"/>
          </a:p>
        </p:txBody>
      </p:sp>
      <p:sp>
        <p:nvSpPr>
          <p:cNvPr id="26" name="Rectangle 25"/>
          <p:cNvSpPr/>
          <p:nvPr/>
        </p:nvSpPr>
        <p:spPr>
          <a:xfrm>
            <a:off x="454081" y="4572000"/>
            <a:ext cx="7765853" cy="904863"/>
          </a:xfrm>
          <a:prstGeom prst="rect">
            <a:avLst/>
          </a:prstGeom>
        </p:spPr>
        <p:txBody>
          <a:bodyPr wrap="square">
            <a:spAutoFit/>
          </a:bodyPr>
          <a:lstStyle/>
          <a:p>
            <a:r>
              <a:rPr lang="en-US" sz="2400" dirty="0"/>
              <a:t>Acts as the “glue” between your model and analysis codes</a:t>
            </a:r>
            <a:endParaRPr lang="en-US" sz="2400" dirty="0">
              <a:ea typeface="CMU Bright" panose="02000603000000000000" pitchFamily="2" charset="0"/>
              <a:cs typeface="CMU Bright" panose="02000603000000000000" pitchFamily="2" charset="0"/>
            </a:endParaRPr>
          </a:p>
          <a:p>
            <a:pPr marL="742950" lvl="1" indent="-285750">
              <a:spcBef>
                <a:spcPct val="20000"/>
              </a:spcBef>
              <a:buFont typeface="Arial" panose="020B0604020202020204" pitchFamily="34" charset="0"/>
              <a:buChar char="–"/>
            </a:pPr>
            <a:r>
              <a:rPr lang="en-US" sz="2400" dirty="0">
                <a:latin typeface="+mj-lt"/>
              </a:rPr>
              <a:t>Connects to models in C, C++, Fortran, Excel, R, Python</a:t>
            </a:r>
          </a:p>
        </p:txBody>
      </p:sp>
      <p:pic>
        <p:nvPicPr>
          <p:cNvPr id="27" name="Picture 4" descr="Image result for david hadka">
            <a:extLst>
              <a:ext uri="{FF2B5EF4-FFF2-40B4-BE49-F238E27FC236}">
                <a16:creationId xmlns:a16="http://schemas.microsoft.com/office/drawing/2014/main" id="{7981B521-8743-4CE0-9BDA-FB425C6B7ED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21281" y="1753093"/>
            <a:ext cx="1329763" cy="1911534"/>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7004839" y="3602347"/>
            <a:ext cx="1762646" cy="707886"/>
          </a:xfrm>
          <a:prstGeom prst="rect">
            <a:avLst/>
          </a:prstGeom>
        </p:spPr>
        <p:txBody>
          <a:bodyPr wrap="square">
            <a:spAutoFit/>
          </a:bodyPr>
          <a:lstStyle/>
          <a:p>
            <a:pPr algn="ctr"/>
            <a:r>
              <a:rPr lang="en-US" sz="2000" dirty="0" smtClean="0"/>
              <a:t>Dave </a:t>
            </a:r>
            <a:r>
              <a:rPr lang="en-US" sz="2000" dirty="0" err="1" smtClean="0"/>
              <a:t>Hadka</a:t>
            </a:r>
            <a:r>
              <a:rPr lang="en-US" sz="2000" dirty="0" smtClean="0"/>
              <a:t>,</a:t>
            </a:r>
          </a:p>
          <a:p>
            <a:pPr algn="ctr"/>
            <a:r>
              <a:rPr lang="en-US" sz="2000" dirty="0" smtClean="0">
                <a:ea typeface="CMU Bright" panose="02000603000000000000" pitchFamily="2" charset="0"/>
                <a:cs typeface="CMU Bright" panose="02000603000000000000" pitchFamily="2" charset="0"/>
              </a:rPr>
              <a:t>Developer</a:t>
            </a:r>
            <a:endParaRPr lang="en-US" sz="2000" dirty="0">
              <a:ea typeface="CMU Bright" panose="02000603000000000000" pitchFamily="2" charset="0"/>
              <a:cs typeface="CMU Bright" panose="02000603000000000000" pitchFamily="2" charset="0"/>
            </a:endParaRPr>
          </a:p>
        </p:txBody>
      </p:sp>
    </p:spTree>
    <p:extLst>
      <p:ext uri="{BB962C8B-B14F-4D97-AF65-F5344CB8AC3E}">
        <p14:creationId xmlns:p14="http://schemas.microsoft.com/office/powerpoint/2010/main" val="36301091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The </a:t>
            </a:r>
            <a:r>
              <a:rPr lang="en-US" dirty="0"/>
              <a:t>Shallow Lake Problem</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100" y="1301744"/>
            <a:ext cx="8109798" cy="3727456"/>
          </a:xfrm>
          <a:prstGeom prst="rect">
            <a:avLst/>
          </a:prstGeom>
        </p:spPr>
      </p:pic>
      <p:sp>
        <p:nvSpPr>
          <p:cNvPr id="6" name="TextBox 5"/>
          <p:cNvSpPr txBox="1"/>
          <p:nvPr/>
        </p:nvSpPr>
        <p:spPr>
          <a:xfrm>
            <a:off x="7239000" y="6101953"/>
            <a:ext cx="1828800" cy="261610"/>
          </a:xfrm>
          <a:prstGeom prst="rect">
            <a:avLst/>
          </a:prstGeom>
          <a:solidFill>
            <a:schemeClr val="bg1">
              <a:alpha val="75000"/>
            </a:schemeClr>
          </a:solidFill>
        </p:spPr>
        <p:txBody>
          <a:bodyPr wrap="square" lIns="0" rIns="0" bIns="0" rtlCol="0">
            <a:spAutoFit/>
          </a:bodyPr>
          <a:lstStyle/>
          <a:p>
            <a:pPr algn="ctr"/>
            <a:r>
              <a:rPr lang="en-US" sz="1400" dirty="0">
                <a:solidFill>
                  <a:schemeClr val="tx1">
                    <a:lumMod val="65000"/>
                    <a:lumOff val="35000"/>
                  </a:schemeClr>
                </a:solidFill>
                <a:latin typeface="Arial"/>
                <a:cs typeface="Arial"/>
              </a:rPr>
              <a:t>Slide credit: Tori Ward</a:t>
            </a:r>
          </a:p>
        </p:txBody>
      </p:sp>
      <p:sp>
        <p:nvSpPr>
          <p:cNvPr id="10" name="Curved Left Arrow 9"/>
          <p:cNvSpPr/>
          <p:nvPr/>
        </p:nvSpPr>
        <p:spPr>
          <a:xfrm>
            <a:off x="5029200" y="3810000"/>
            <a:ext cx="304800" cy="3810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urved Left Arrow 10"/>
          <p:cNvSpPr/>
          <p:nvPr/>
        </p:nvSpPr>
        <p:spPr>
          <a:xfrm flipH="1" flipV="1">
            <a:off x="4676775" y="3810000"/>
            <a:ext cx="304800" cy="3810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3505200" y="2842306"/>
            <a:ext cx="1295400" cy="646331"/>
          </a:xfrm>
          <a:prstGeom prst="rect">
            <a:avLst/>
          </a:prstGeom>
          <a:noFill/>
        </p:spPr>
        <p:txBody>
          <a:bodyPr wrap="square" rtlCol="0">
            <a:spAutoFit/>
          </a:bodyPr>
          <a:lstStyle/>
          <a:p>
            <a:r>
              <a:rPr lang="en-US" dirty="0"/>
              <a:t>P Recycled in the Lake</a:t>
            </a:r>
          </a:p>
        </p:txBody>
      </p:sp>
      <p:cxnSp>
        <p:nvCxnSpPr>
          <p:cNvPr id="13" name="Straight Connector 12"/>
          <p:cNvCxnSpPr/>
          <p:nvPr/>
        </p:nvCxnSpPr>
        <p:spPr>
          <a:xfrm>
            <a:off x="4419600" y="3488637"/>
            <a:ext cx="381000" cy="3975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066800" y="5270956"/>
            <a:ext cx="5486400" cy="830997"/>
          </a:xfrm>
          <a:prstGeom prst="rect">
            <a:avLst/>
          </a:prstGeom>
          <a:noFill/>
        </p:spPr>
        <p:txBody>
          <a:bodyPr wrap="square" rtlCol="0">
            <a:spAutoFit/>
          </a:bodyPr>
          <a:lstStyle/>
          <a:p>
            <a:pPr algn="ctr"/>
            <a:r>
              <a:rPr lang="en-US" sz="2400" dirty="0">
                <a:solidFill>
                  <a:srgbClr val="FF0000"/>
                </a:solidFill>
              </a:rPr>
              <a:t>Environmental and Economic Objectives are in Direct Conflict</a:t>
            </a:r>
          </a:p>
        </p:txBody>
      </p:sp>
      <p:sp>
        <p:nvSpPr>
          <p:cNvPr id="15" name="Date Placeholder 3"/>
          <p:cNvSpPr>
            <a:spLocks noGrp="1"/>
          </p:cNvSpPr>
          <p:nvPr>
            <p:ph type="dt" sz="half" idx="10"/>
          </p:nvPr>
        </p:nvSpPr>
        <p:spPr>
          <a:xfrm>
            <a:off x="6477000" y="6440951"/>
            <a:ext cx="990600" cy="264649"/>
          </a:xfrm>
        </p:spPr>
        <p:txBody>
          <a:bodyPr/>
          <a:lstStyle/>
          <a:p>
            <a:fld id="{C8875E19-E3CD-4392-905F-8E12C5F064BD}" type="datetime1">
              <a:rPr lang="en-US" smtClean="0"/>
              <a:t>7/30/2019</a:t>
            </a:fld>
            <a:endParaRPr lang="en-US" dirty="0"/>
          </a:p>
        </p:txBody>
      </p:sp>
      <p:sp>
        <p:nvSpPr>
          <p:cNvPr id="17" name="Slide Number Placeholder 5"/>
          <p:cNvSpPr>
            <a:spLocks noGrp="1"/>
          </p:cNvSpPr>
          <p:nvPr>
            <p:ph type="sldNum" sz="quarter" idx="12"/>
          </p:nvPr>
        </p:nvSpPr>
        <p:spPr>
          <a:xfrm>
            <a:off x="7543800" y="6440951"/>
            <a:ext cx="1143000" cy="264649"/>
          </a:xfrm>
        </p:spPr>
        <p:txBody>
          <a:bodyPr/>
          <a:lstStyle/>
          <a:p>
            <a:fld id="{B6F15528-21DE-4FAA-801E-634DDDAF4B2B}" type="slidenum">
              <a:rPr lang="en-US" smtClean="0"/>
              <a:pPr/>
              <a:t>7</a:t>
            </a:fld>
            <a:endParaRPr lang="en-US" dirty="0"/>
          </a:p>
        </p:txBody>
      </p:sp>
      <p:cxnSp>
        <p:nvCxnSpPr>
          <p:cNvPr id="14" name="Straight Connector 13"/>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0285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a:t>MORDM using Rhodium</a:t>
            </a:r>
            <a:r>
              <a:rPr lang="en-US" dirty="0"/>
              <a:t/>
            </a:r>
            <a:br>
              <a:rPr lang="en-US" dirty="0"/>
            </a:br>
            <a:r>
              <a:rPr lang="en-US" dirty="0"/>
              <a:t>The lake problem workflow</a:t>
            </a: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8</a:t>
            </a:fld>
            <a:endParaRPr lang="en-US"/>
          </a:p>
        </p:txBody>
      </p:sp>
      <p:pic>
        <p:nvPicPr>
          <p:cNvPr id="8" name="Picture 9" descr="D:\jon\presentations\2014 CA Robustness Seminar\figures\taxonomy-mordm-08_Artboard 1.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057400" y="1371600"/>
            <a:ext cx="5023048" cy="4616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6533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a:t>MORDM using Rhodium</a:t>
            </a:r>
            <a:r>
              <a:rPr lang="en-US" dirty="0"/>
              <a:t/>
            </a:r>
            <a:br>
              <a:rPr lang="en-US" dirty="0"/>
            </a:br>
            <a:r>
              <a:rPr lang="en-US" dirty="0"/>
              <a:t>The lake problem workflow</a:t>
            </a: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a:p>
        </p:txBody>
      </p:sp>
      <p:pic>
        <p:nvPicPr>
          <p:cNvPr id="8" name="Picture 9" descr="D:\jon\presentations\2014 CA Robustness Seminar\figures\taxonomy-mordm-08_Artboard 1.png"/>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t="6601" r="56007" b="55438"/>
          <a:stretch/>
        </p:blipFill>
        <p:spPr bwMode="auto">
          <a:xfrm>
            <a:off x="2057400" y="1676399"/>
            <a:ext cx="2209800" cy="17526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800" y="1371600"/>
            <a:ext cx="3962400" cy="19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Difficult to identify effective policies:</a:t>
            </a:r>
          </a:p>
          <a:p>
            <a:pPr marL="285750" indent="-285750">
              <a:buFont typeface="Arial" panose="020B0604020202020204" pitchFamily="34" charset="0"/>
              <a:buChar char="•"/>
            </a:pPr>
            <a:r>
              <a:rPr lang="en-US" dirty="0" smtClean="0">
                <a:solidFill>
                  <a:schemeClr val="tx1"/>
                </a:solidFill>
              </a:rPr>
              <a:t>High dimensional decision space for candidate actions (one action per </a:t>
            </a:r>
            <a:r>
              <a:rPr lang="en-US" dirty="0" err="1" smtClean="0">
                <a:solidFill>
                  <a:schemeClr val="tx1"/>
                </a:solidFill>
              </a:rPr>
              <a:t>timestep</a:t>
            </a:r>
            <a:r>
              <a:rPr lang="en-US" dirty="0" smtClean="0">
                <a:solidFill>
                  <a:schemeClr val="tx1"/>
                </a:solidFill>
              </a:rPr>
              <a:t>)</a:t>
            </a:r>
          </a:p>
          <a:p>
            <a:pPr marL="285750" indent="-285750">
              <a:buFont typeface="Arial" panose="020B0604020202020204" pitchFamily="34" charset="0"/>
              <a:buChar char="•"/>
            </a:pPr>
            <a:r>
              <a:rPr lang="en-US" dirty="0" smtClean="0">
                <a:solidFill>
                  <a:schemeClr val="tx1"/>
                </a:solidFill>
              </a:rPr>
              <a:t>Weak system response to decisions at the end of the study period</a:t>
            </a:r>
          </a:p>
          <a:p>
            <a:pPr marL="285750" indent="-285750">
              <a:buFont typeface="Arial" panose="020B0604020202020204" pitchFamily="34" charset="0"/>
              <a:buChar char="•"/>
            </a:pPr>
            <a:r>
              <a:rPr lang="en-US" dirty="0" smtClean="0">
                <a:solidFill>
                  <a:schemeClr val="tx1"/>
                </a:solidFill>
              </a:rPr>
              <a:t>Non-linear threshold</a:t>
            </a:r>
            <a:endParaRPr lang="en-US" dirty="0">
              <a:solidFill>
                <a:schemeClr val="tx1"/>
              </a:solidFill>
            </a:endParaRPr>
          </a:p>
        </p:txBody>
      </p:sp>
      <p:sp>
        <p:nvSpPr>
          <p:cNvPr id="13" name="Rectangle 12"/>
          <p:cNvSpPr/>
          <p:nvPr/>
        </p:nvSpPr>
        <p:spPr>
          <a:xfrm>
            <a:off x="4876800" y="3963424"/>
            <a:ext cx="3962400" cy="15229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Use of Direct Policy Search (DPS):</a:t>
            </a:r>
          </a:p>
          <a:p>
            <a:pPr marL="285750" indent="-285750">
              <a:buFont typeface="Arial" panose="020B0604020202020204" pitchFamily="34" charset="0"/>
              <a:buChar char="•"/>
            </a:pPr>
            <a:r>
              <a:rPr lang="en-US" dirty="0" smtClean="0">
                <a:solidFill>
                  <a:schemeClr val="tx1"/>
                </a:solidFill>
              </a:rPr>
              <a:t>Closed loop control</a:t>
            </a:r>
          </a:p>
          <a:p>
            <a:pPr marL="285750" indent="-285750">
              <a:buFont typeface="Arial" panose="020B0604020202020204" pitchFamily="34" charset="0"/>
              <a:buChar char="•"/>
            </a:pPr>
            <a:r>
              <a:rPr lang="en-US" dirty="0" smtClean="0">
                <a:solidFill>
                  <a:schemeClr val="tx1"/>
                </a:solidFill>
              </a:rPr>
              <a:t>Map system states to decisions</a:t>
            </a:r>
          </a:p>
          <a:p>
            <a:pPr marL="285750" indent="-285750">
              <a:buFont typeface="Arial" panose="020B0604020202020204" pitchFamily="34" charset="0"/>
              <a:buChar char="•"/>
            </a:pPr>
            <a:r>
              <a:rPr lang="en-US" dirty="0" smtClean="0">
                <a:solidFill>
                  <a:schemeClr val="tx1"/>
                </a:solidFill>
              </a:rPr>
              <a:t>Result in a policy, not a sequence of actions</a:t>
            </a:r>
            <a:endParaRPr lang="en-US" dirty="0">
              <a:solidFill>
                <a:schemeClr val="tx1"/>
              </a:solidFill>
            </a:endParaRPr>
          </a:p>
        </p:txBody>
      </p:sp>
      <p:cxnSp>
        <p:nvCxnSpPr>
          <p:cNvPr id="15" name="Straight Arrow Connector 14"/>
          <p:cNvCxnSpPr>
            <a:stCxn id="3" idx="2"/>
            <a:endCxn id="13" idx="0"/>
          </p:cNvCxnSpPr>
          <p:nvPr/>
        </p:nvCxnSpPr>
        <p:spPr>
          <a:xfrm>
            <a:off x="6858000" y="3352800"/>
            <a:ext cx="0" cy="6106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61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Cornell</Template>
  <TotalTime>8873</TotalTime>
  <Words>3103</Words>
  <Application>Microsoft Office PowerPoint</Application>
  <PresentationFormat>On-screen Show (4:3)</PresentationFormat>
  <Paragraphs>585</Paragraphs>
  <Slides>47</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Arial</vt:lpstr>
      <vt:lpstr>Calibri</vt:lpstr>
      <vt:lpstr>Cambria Math</vt:lpstr>
      <vt:lpstr>CMU Bright</vt:lpstr>
      <vt:lpstr>CMU Sans Serif</vt:lpstr>
      <vt:lpstr>Courier New</vt:lpstr>
      <vt:lpstr>Gill Sans MT</vt:lpstr>
      <vt:lpstr>Myriad Pro Light</vt:lpstr>
      <vt:lpstr>Office Theme</vt:lpstr>
      <vt:lpstr>MORDM using Rhodium The lake problem workflow</vt:lpstr>
      <vt:lpstr>Disclaimer and additional info</vt:lpstr>
      <vt:lpstr>Learning outcomes of this training</vt:lpstr>
      <vt:lpstr>Many-Objective Robust Decision Making (MORDM)</vt:lpstr>
      <vt:lpstr>Taxonomy of robustness frameworks</vt:lpstr>
      <vt:lpstr>PowerPoint Presentation</vt:lpstr>
      <vt:lpstr>The Shallow Lake Problem</vt:lpstr>
      <vt:lpstr>MORDM using Rhodium The lake problem workflow</vt:lpstr>
      <vt:lpstr>MORDM using Rhodium The lake problem workflow</vt:lpstr>
      <vt:lpstr>PowerPoint Presentation</vt:lpstr>
      <vt:lpstr>PowerPoint Presentation</vt:lpstr>
      <vt:lpstr>Model of lake dynamics</vt:lpstr>
      <vt:lpstr>X_(t+1)-X_t=(X_t^q)/(1+X_t^q )+a_t+Y_t-〖bX〗_t=0 </vt:lpstr>
      <vt:lpstr>PowerPoint Presentation</vt:lpstr>
      <vt:lpstr>X_(t+1)-X_t=(X_t^q)/(1+X_t^q )+a_t+Y_t-〖bX〗_t=0 </vt:lpstr>
      <vt:lpstr>X_(t+1)-X_t=(X_t^q)/(1+X_t^q )+a_t+Y_t-〖bX〗_t=0 </vt:lpstr>
      <vt:lpstr>Why is this important?</vt:lpstr>
      <vt:lpstr>Multi-objective formulation of the Lake Problem</vt:lpstr>
      <vt:lpstr>Solution strategies</vt:lpstr>
      <vt:lpstr>Model formulation in Rhodium General template for creating a Rhodium model</vt:lpstr>
      <vt:lpstr>Model formulation in Rhodium 1. Open loop control (Intertemporal)</vt:lpstr>
      <vt:lpstr>Model formulation in Rhodium 1. Open loop control (Intertemporal)</vt:lpstr>
      <vt:lpstr>Model formulation in Rhodium 1. Open loop control (Intertemporal)</vt:lpstr>
      <vt:lpstr>Model formulation in Rhodium 2. Closed loop control (DPS)</vt:lpstr>
      <vt:lpstr>Model formulation in Rhodium 2. Closed loop control (DPS)</vt:lpstr>
      <vt:lpstr>Model formulation in Rhodium 2. Closed loop control (DPS)</vt:lpstr>
      <vt:lpstr>Note:</vt:lpstr>
      <vt:lpstr>Exploring tradeoffs with Rhodium</vt:lpstr>
      <vt:lpstr>Exploring tradeoffs with Rhodium</vt:lpstr>
      <vt:lpstr>Exploring tradeoffs with Rhodium</vt:lpstr>
      <vt:lpstr>Why is this important?</vt:lpstr>
      <vt:lpstr>Note:</vt:lpstr>
      <vt:lpstr>Investigating specific solutions</vt:lpstr>
      <vt:lpstr>Investigating specific solutions</vt:lpstr>
      <vt:lpstr>Investigating specific solutions</vt:lpstr>
      <vt:lpstr>Why is this important?</vt:lpstr>
      <vt:lpstr>Robustness Assessment</vt:lpstr>
      <vt:lpstr>Robustness Assessment</vt:lpstr>
      <vt:lpstr>Assessing robustness with Rhodium</vt:lpstr>
      <vt:lpstr>Average Reliability &gt; 95% and  Average Economic Benefits &gt; 0.2</vt:lpstr>
      <vt:lpstr>Why is this important?</vt:lpstr>
      <vt:lpstr>Scenario discovery</vt:lpstr>
      <vt:lpstr>Scenario discovery</vt:lpstr>
      <vt:lpstr>Scenario discovery</vt:lpstr>
      <vt:lpstr>Sensitivity analysis of solutions</vt:lpstr>
      <vt:lpstr>Sensitivity analysis of solutions</vt:lpstr>
      <vt:lpstr>Why is this important?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Jon Herman</dc:creator>
  <cp:lastModifiedBy>Antonia Hadjimichael</cp:lastModifiedBy>
  <cp:revision>610</cp:revision>
  <cp:lastPrinted>2014-03-03T14:39:05Z</cp:lastPrinted>
  <dcterms:created xsi:type="dcterms:W3CDTF">2006-08-16T00:00:00Z</dcterms:created>
  <dcterms:modified xsi:type="dcterms:W3CDTF">2019-07-31T03:46:09Z</dcterms:modified>
</cp:coreProperties>
</file>